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64" r:id="rId6"/>
    <p:sldId id="296" r:id="rId7"/>
    <p:sldId id="313" r:id="rId8"/>
    <p:sldId id="277" r:id="rId9"/>
    <p:sldId id="301" r:id="rId10"/>
    <p:sldId id="306" r:id="rId11"/>
    <p:sldId id="310" r:id="rId12"/>
    <p:sldId id="312" r:id="rId13"/>
    <p:sldId id="311" r:id="rId14"/>
    <p:sldId id="326" r:id="rId15"/>
    <p:sldId id="308" r:id="rId16"/>
    <p:sldId id="316" r:id="rId17"/>
    <p:sldId id="314" r:id="rId18"/>
    <p:sldId id="317" r:id="rId19"/>
    <p:sldId id="318" r:id="rId20"/>
    <p:sldId id="319" r:id="rId21"/>
    <p:sldId id="315" r:id="rId22"/>
    <p:sldId id="327" r:id="rId23"/>
    <p:sldId id="320" r:id="rId24"/>
    <p:sldId id="321" r:id="rId25"/>
    <p:sldId id="328" r:id="rId26"/>
    <p:sldId id="323" r:id="rId27"/>
    <p:sldId id="324" r:id="rId28"/>
    <p:sldId id="325" r:id="rId29"/>
    <p:sldId id="322" r:id="rId30"/>
    <p:sldId id="307" r:id="rId31"/>
    <p:sldId id="333" r:id="rId32"/>
    <p:sldId id="334" r:id="rId33"/>
    <p:sldId id="335" r:id="rId34"/>
    <p:sldId id="330" r:id="rId35"/>
    <p:sldId id="329" r:id="rId36"/>
    <p:sldId id="294" r:id="rId37"/>
    <p:sldId id="285" r:id="rId38"/>
    <p:sldId id="331" r:id="rId39"/>
    <p:sldId id="332" r:id="rId40"/>
  </p:sldIdLst>
  <p:sldSz cx="9144000" cy="6858000" type="screen4x3"/>
  <p:notesSz cx="6834188" cy="9979025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AA Zuehlke Medium" panose="02000603060000020004" pitchFamily="2" charset="0"/>
      <p:regular r:id="rId47"/>
      <p:italic r:id="rId48"/>
    </p:embeddedFont>
    <p:embeddedFont>
      <p:font typeface="AA Zuehlke" panose="02000503060000020004" pitchFamily="2" charset="0"/>
      <p:regular r:id="rId49"/>
      <p:italic r:id="rId50"/>
    </p:embeddedFont>
  </p:embeddedFontLst>
  <p:custDataLst>
    <p:tags r:id="rId5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 userDrawn="1">
          <p15:clr>
            <a:srgbClr val="A4A3A4"/>
          </p15:clr>
        </p15:guide>
        <p15:guide id="2" pos="215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FF82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1800" autoAdjust="0"/>
  </p:normalViewPr>
  <p:slideViewPr>
    <p:cSldViewPr showGuides="1">
      <p:cViewPr>
        <p:scale>
          <a:sx n="90" d="100"/>
          <a:sy n="90" d="100"/>
        </p:scale>
        <p:origin x="2250" y="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-3552" y="-102"/>
      </p:cViewPr>
      <p:guideLst>
        <p:guide orient="horz" pos="3143"/>
        <p:guide pos="2153"/>
      </p:guideLst>
    </p:cSldViewPr>
  </p:notesViewPr>
  <p:gridSpacing cx="71289" cy="7128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tags" Target="tags/tag1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A161C1-B5CE-4D82-8298-AD5EBED1977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3A0356B3-2ECF-4F09-8918-A1DE5B7D402F}">
      <dgm:prSet custT="1"/>
      <dgm:spPr/>
      <dgm:t>
        <a:bodyPr/>
        <a:lstStyle/>
        <a:p>
          <a:r>
            <a:rPr lang="de-CH" sz="2400" dirty="0" smtClean="0"/>
            <a:t>2002 – 2006</a:t>
          </a:r>
        </a:p>
      </dgm:t>
    </dgm:pt>
    <dgm:pt modelId="{B3090701-60B4-45D4-B942-8AE97274C1FE}" type="parTrans" cxnId="{41001CCF-5E6E-4390-B6EA-727DB3018389}">
      <dgm:prSet/>
      <dgm:spPr/>
      <dgm:t>
        <a:bodyPr/>
        <a:lstStyle/>
        <a:p>
          <a:endParaRPr lang="de-CH"/>
        </a:p>
      </dgm:t>
    </dgm:pt>
    <dgm:pt modelId="{0142E1B7-C46F-4C6F-95D6-91DAABB8D4D4}" type="sibTrans" cxnId="{41001CCF-5E6E-4390-B6EA-727DB3018389}">
      <dgm:prSet/>
      <dgm:spPr/>
      <dgm:t>
        <a:bodyPr/>
        <a:lstStyle/>
        <a:p>
          <a:endParaRPr lang="de-CH"/>
        </a:p>
      </dgm:t>
    </dgm:pt>
    <dgm:pt modelId="{EA15254B-3E42-4D5C-84F1-57686D60F6BE}">
      <dgm:prSet/>
      <dgm:spPr/>
      <dgm:t>
        <a:bodyPr/>
        <a:lstStyle/>
        <a:p>
          <a:r>
            <a:rPr lang="de-CH" noProof="0" dirty="0" smtClean="0"/>
            <a:t>Informatikmittelschule Kantonsschule Enge</a:t>
          </a:r>
          <a:endParaRPr lang="en-US" dirty="0" smtClean="0"/>
        </a:p>
      </dgm:t>
    </dgm:pt>
    <dgm:pt modelId="{ADB4BA43-58FC-4D5B-8E21-EFB7A276B908}" type="parTrans" cxnId="{54E131F6-4365-4496-B536-0D6E5FAD0609}">
      <dgm:prSet/>
      <dgm:spPr/>
      <dgm:t>
        <a:bodyPr/>
        <a:lstStyle/>
        <a:p>
          <a:endParaRPr lang="de-CH"/>
        </a:p>
      </dgm:t>
    </dgm:pt>
    <dgm:pt modelId="{8AD3BCB9-6A67-43C4-B7A4-D6B3CD6A1C01}" type="sibTrans" cxnId="{54E131F6-4365-4496-B536-0D6E5FAD0609}">
      <dgm:prSet/>
      <dgm:spPr/>
      <dgm:t>
        <a:bodyPr/>
        <a:lstStyle/>
        <a:p>
          <a:endParaRPr lang="de-CH"/>
        </a:p>
      </dgm:t>
    </dgm:pt>
    <dgm:pt modelId="{7F6A9C07-A4AA-4878-98DC-A45571C96602}">
      <dgm:prSet custT="1"/>
      <dgm:spPr/>
      <dgm:t>
        <a:bodyPr/>
        <a:lstStyle/>
        <a:p>
          <a:r>
            <a:rPr lang="de-CH" sz="2400" dirty="0" smtClean="0"/>
            <a:t>2008 – 2011</a:t>
          </a:r>
        </a:p>
      </dgm:t>
    </dgm:pt>
    <dgm:pt modelId="{44404621-C19B-46FE-8B0D-1C61F6B44293}" type="parTrans" cxnId="{6BBCB8FA-227E-460C-BD02-347A5C2344D1}">
      <dgm:prSet/>
      <dgm:spPr/>
      <dgm:t>
        <a:bodyPr/>
        <a:lstStyle/>
        <a:p>
          <a:endParaRPr lang="de-CH"/>
        </a:p>
      </dgm:t>
    </dgm:pt>
    <dgm:pt modelId="{B3FBE80D-4143-4456-A387-229826225DB3}" type="sibTrans" cxnId="{6BBCB8FA-227E-460C-BD02-347A5C2344D1}">
      <dgm:prSet/>
      <dgm:spPr/>
      <dgm:t>
        <a:bodyPr/>
        <a:lstStyle/>
        <a:p>
          <a:endParaRPr lang="de-CH"/>
        </a:p>
      </dgm:t>
    </dgm:pt>
    <dgm:pt modelId="{3F4C07B8-F505-4250-9052-3E09C1E49A60}">
      <dgm:prSet/>
      <dgm:spPr/>
      <dgm:t>
        <a:bodyPr/>
        <a:lstStyle/>
        <a:p>
          <a:r>
            <a:rPr lang="en-US" noProof="0" dirty="0" err="1" smtClean="0"/>
            <a:t>Hochschule</a:t>
          </a:r>
          <a:r>
            <a:rPr lang="en-US" noProof="0" dirty="0" smtClean="0"/>
            <a:t> </a:t>
          </a:r>
          <a:r>
            <a:rPr lang="en-US" noProof="0" dirty="0" err="1" smtClean="0"/>
            <a:t>für</a:t>
          </a:r>
          <a:r>
            <a:rPr lang="en-US" noProof="0" dirty="0" smtClean="0"/>
            <a:t> </a:t>
          </a:r>
          <a:r>
            <a:rPr lang="en-US" noProof="0" dirty="0" err="1" smtClean="0"/>
            <a:t>Technik</a:t>
          </a:r>
          <a:r>
            <a:rPr lang="en-US" noProof="0" dirty="0" smtClean="0"/>
            <a:t> </a:t>
          </a:r>
          <a:r>
            <a:rPr lang="en-US" noProof="0" dirty="0" err="1" smtClean="0"/>
            <a:t>Rapperswil</a:t>
          </a:r>
          <a:r>
            <a:rPr lang="en-US" noProof="0" dirty="0" smtClean="0"/>
            <a:t>: Software Engineering</a:t>
          </a:r>
        </a:p>
      </dgm:t>
    </dgm:pt>
    <dgm:pt modelId="{DF32AD58-FE5A-444E-85C1-0B7AA2622CBC}" type="parTrans" cxnId="{67B20A62-1E08-4290-AFBD-257ADC47EBD1}">
      <dgm:prSet/>
      <dgm:spPr/>
      <dgm:t>
        <a:bodyPr/>
        <a:lstStyle/>
        <a:p>
          <a:endParaRPr lang="de-CH"/>
        </a:p>
      </dgm:t>
    </dgm:pt>
    <dgm:pt modelId="{877770EC-B1F4-46F5-8CB8-AB64E7635488}" type="sibTrans" cxnId="{67B20A62-1E08-4290-AFBD-257ADC47EBD1}">
      <dgm:prSet/>
      <dgm:spPr/>
      <dgm:t>
        <a:bodyPr/>
        <a:lstStyle/>
        <a:p>
          <a:endParaRPr lang="de-CH"/>
        </a:p>
      </dgm:t>
    </dgm:pt>
    <dgm:pt modelId="{B19CE7CE-BDCA-4EDC-8D76-E754BDFD00A1}">
      <dgm:prSet custT="1"/>
      <dgm:spPr/>
      <dgm:t>
        <a:bodyPr/>
        <a:lstStyle/>
        <a:p>
          <a:r>
            <a:rPr lang="de-CH" sz="2400" dirty="0" smtClean="0"/>
            <a:t>2011 – jetzt</a:t>
          </a:r>
        </a:p>
      </dgm:t>
    </dgm:pt>
    <dgm:pt modelId="{1977804B-20A8-4628-BFC9-E91F4127C281}" type="parTrans" cxnId="{78D593A0-14F3-479B-A4AE-B2AA26805B18}">
      <dgm:prSet/>
      <dgm:spPr/>
      <dgm:t>
        <a:bodyPr/>
        <a:lstStyle/>
        <a:p>
          <a:endParaRPr lang="de-CH"/>
        </a:p>
      </dgm:t>
    </dgm:pt>
    <dgm:pt modelId="{08036BC5-8A74-4A2D-ADE2-76320645F284}" type="sibTrans" cxnId="{78D593A0-14F3-479B-A4AE-B2AA26805B18}">
      <dgm:prSet/>
      <dgm:spPr/>
      <dgm:t>
        <a:bodyPr/>
        <a:lstStyle/>
        <a:p>
          <a:endParaRPr lang="de-CH"/>
        </a:p>
      </dgm:t>
    </dgm:pt>
    <dgm:pt modelId="{16A628D2-C153-4CE9-BD39-5ACBDC508813}">
      <dgm:prSet/>
      <dgm:spPr/>
      <dgm:t>
        <a:bodyPr/>
        <a:lstStyle/>
        <a:p>
          <a:r>
            <a:rPr lang="en-US" noProof="0" dirty="0" smtClean="0"/>
            <a:t>Lead Software Architect @ </a:t>
          </a:r>
          <a:r>
            <a:rPr lang="en-US" noProof="0" dirty="0" err="1" smtClean="0"/>
            <a:t>Zühlke</a:t>
          </a:r>
          <a:r>
            <a:rPr lang="en-US" noProof="0" dirty="0" smtClean="0"/>
            <a:t> Engineering AG</a:t>
          </a:r>
        </a:p>
      </dgm:t>
    </dgm:pt>
    <dgm:pt modelId="{A83B77AA-84AF-4B31-A6E2-E248D52F821C}" type="parTrans" cxnId="{489E49A2-7725-487F-B618-DBF7FB0F12DF}">
      <dgm:prSet/>
      <dgm:spPr/>
      <dgm:t>
        <a:bodyPr/>
        <a:lstStyle/>
        <a:p>
          <a:endParaRPr lang="de-CH"/>
        </a:p>
      </dgm:t>
    </dgm:pt>
    <dgm:pt modelId="{8F8EF958-3085-4939-9277-1D36BFC143A7}" type="sibTrans" cxnId="{489E49A2-7725-487F-B618-DBF7FB0F12DF}">
      <dgm:prSet/>
      <dgm:spPr/>
      <dgm:t>
        <a:bodyPr/>
        <a:lstStyle/>
        <a:p>
          <a:endParaRPr lang="de-CH"/>
        </a:p>
      </dgm:t>
    </dgm:pt>
    <dgm:pt modelId="{F4857F98-286D-4D56-8F5F-A4FD270D7908}">
      <dgm:prSet custT="1"/>
      <dgm:spPr/>
      <dgm:t>
        <a:bodyPr/>
        <a:lstStyle/>
        <a:p>
          <a:r>
            <a:rPr lang="de-CH" sz="2400" dirty="0" smtClean="0"/>
            <a:t>Schwerpunkt</a:t>
          </a:r>
        </a:p>
      </dgm:t>
    </dgm:pt>
    <dgm:pt modelId="{C98D9690-A2FF-4B1D-A42F-B9061D993EC7}" type="parTrans" cxnId="{6D73D1A1-F136-476C-86F6-05D5838D2749}">
      <dgm:prSet/>
      <dgm:spPr/>
      <dgm:t>
        <a:bodyPr/>
        <a:lstStyle/>
        <a:p>
          <a:endParaRPr lang="de-CH"/>
        </a:p>
      </dgm:t>
    </dgm:pt>
    <dgm:pt modelId="{18237B65-F4D1-4331-9D28-49A2CD11A719}" type="sibTrans" cxnId="{6D73D1A1-F136-476C-86F6-05D5838D2749}">
      <dgm:prSet/>
      <dgm:spPr/>
      <dgm:t>
        <a:bodyPr/>
        <a:lstStyle/>
        <a:p>
          <a:endParaRPr lang="de-CH"/>
        </a:p>
      </dgm:t>
    </dgm:pt>
    <dgm:pt modelId="{DCD07561-D02B-498D-A66E-C8AAE1EF691F}">
      <dgm:prSet/>
      <dgm:spPr/>
      <dgm:t>
        <a:bodyPr/>
        <a:lstStyle/>
        <a:p>
          <a:r>
            <a:rPr lang="de-CH" dirty="0" smtClean="0"/>
            <a:t>.NET, C#, </a:t>
          </a:r>
          <a:r>
            <a:rPr lang="de-CH" dirty="0" err="1" smtClean="0"/>
            <a:t>WebApps</a:t>
          </a:r>
          <a:r>
            <a:rPr lang="de-CH" dirty="0" smtClean="0"/>
            <a:t>, API, Team Coaching/</a:t>
          </a:r>
          <a:r>
            <a:rPr lang="de-CH" dirty="0" err="1" smtClean="0"/>
            <a:t>Enabler</a:t>
          </a:r>
          <a:endParaRPr lang="de-CH" dirty="0" smtClean="0"/>
        </a:p>
      </dgm:t>
    </dgm:pt>
    <dgm:pt modelId="{15906E34-7F02-4D6B-BF2B-3E72C6F00F8C}" type="parTrans" cxnId="{69133DE0-8924-4DB5-9477-2F1C5C405959}">
      <dgm:prSet/>
      <dgm:spPr/>
      <dgm:t>
        <a:bodyPr/>
        <a:lstStyle/>
        <a:p>
          <a:endParaRPr lang="de-CH"/>
        </a:p>
      </dgm:t>
    </dgm:pt>
    <dgm:pt modelId="{EA2A154E-D843-4AA1-BFDE-7DED2E491742}" type="sibTrans" cxnId="{69133DE0-8924-4DB5-9477-2F1C5C405959}">
      <dgm:prSet/>
      <dgm:spPr/>
      <dgm:t>
        <a:bodyPr/>
        <a:lstStyle/>
        <a:p>
          <a:endParaRPr lang="de-CH"/>
        </a:p>
      </dgm:t>
    </dgm:pt>
    <dgm:pt modelId="{B6089482-6153-47D7-8A32-D3C72F42CFF6}" type="pres">
      <dgm:prSet presAssocID="{97A161C1-B5CE-4D82-8298-AD5EBED1977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147B208D-C4AE-4D93-89B7-4BF604E9156D}" type="pres">
      <dgm:prSet presAssocID="{3A0356B3-2ECF-4F09-8918-A1DE5B7D402F}" presName="linNode" presStyleCnt="0"/>
      <dgm:spPr/>
      <dgm:t>
        <a:bodyPr/>
        <a:lstStyle/>
        <a:p>
          <a:endParaRPr lang="de-CH"/>
        </a:p>
      </dgm:t>
    </dgm:pt>
    <dgm:pt modelId="{22F26379-A1F7-47FC-86F9-9D5EAE536FF0}" type="pres">
      <dgm:prSet presAssocID="{3A0356B3-2ECF-4F09-8918-A1DE5B7D402F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D3BD8C5-1E5B-4095-9EB9-0576E0256E98}" type="pres">
      <dgm:prSet presAssocID="{3A0356B3-2ECF-4F09-8918-A1DE5B7D402F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A8DF35DF-FC12-4515-B131-33E6F099CD6D}" type="pres">
      <dgm:prSet presAssocID="{0142E1B7-C46F-4C6F-95D6-91DAABB8D4D4}" presName="sp" presStyleCnt="0"/>
      <dgm:spPr/>
      <dgm:t>
        <a:bodyPr/>
        <a:lstStyle/>
        <a:p>
          <a:endParaRPr lang="de-CH"/>
        </a:p>
      </dgm:t>
    </dgm:pt>
    <dgm:pt modelId="{AAE65EE6-72D2-47F1-AAEC-88E12B2FA35C}" type="pres">
      <dgm:prSet presAssocID="{7F6A9C07-A4AA-4878-98DC-A45571C96602}" presName="linNode" presStyleCnt="0"/>
      <dgm:spPr/>
      <dgm:t>
        <a:bodyPr/>
        <a:lstStyle/>
        <a:p>
          <a:endParaRPr lang="de-CH"/>
        </a:p>
      </dgm:t>
    </dgm:pt>
    <dgm:pt modelId="{0D73DA27-E474-4F43-B36E-ECF8F9FC394A}" type="pres">
      <dgm:prSet presAssocID="{7F6A9C07-A4AA-4878-98DC-A45571C96602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4B73A78D-8AA7-4280-8F6E-555CFBAFA991}" type="pres">
      <dgm:prSet presAssocID="{7F6A9C07-A4AA-4878-98DC-A45571C96602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D02CA686-E66E-4FAC-AF3B-0CA5D6DB0D83}" type="pres">
      <dgm:prSet presAssocID="{B3FBE80D-4143-4456-A387-229826225DB3}" presName="sp" presStyleCnt="0"/>
      <dgm:spPr/>
      <dgm:t>
        <a:bodyPr/>
        <a:lstStyle/>
        <a:p>
          <a:endParaRPr lang="de-CH"/>
        </a:p>
      </dgm:t>
    </dgm:pt>
    <dgm:pt modelId="{7031276E-C5BF-4663-8D01-8935BB4F64ED}" type="pres">
      <dgm:prSet presAssocID="{B19CE7CE-BDCA-4EDC-8D76-E754BDFD00A1}" presName="linNode" presStyleCnt="0"/>
      <dgm:spPr/>
      <dgm:t>
        <a:bodyPr/>
        <a:lstStyle/>
        <a:p>
          <a:endParaRPr lang="de-CH"/>
        </a:p>
      </dgm:t>
    </dgm:pt>
    <dgm:pt modelId="{9F1BE46D-6C5F-4923-B6DE-BB50B4AE6053}" type="pres">
      <dgm:prSet presAssocID="{B19CE7CE-BDCA-4EDC-8D76-E754BDFD00A1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D8B7E4BB-0B5B-4503-9D5A-65D145F189F7}" type="pres">
      <dgm:prSet presAssocID="{B19CE7CE-BDCA-4EDC-8D76-E754BDFD00A1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16AC513-EA5A-4025-AE72-FA9D161F8C3C}" type="pres">
      <dgm:prSet presAssocID="{08036BC5-8A74-4A2D-ADE2-76320645F284}" presName="sp" presStyleCnt="0"/>
      <dgm:spPr/>
      <dgm:t>
        <a:bodyPr/>
        <a:lstStyle/>
        <a:p>
          <a:endParaRPr lang="de-CH"/>
        </a:p>
      </dgm:t>
    </dgm:pt>
    <dgm:pt modelId="{5A93BF78-F0FE-4BAD-BBE9-0265CE7E5887}" type="pres">
      <dgm:prSet presAssocID="{F4857F98-286D-4D56-8F5F-A4FD270D7908}" presName="linNode" presStyleCnt="0"/>
      <dgm:spPr/>
      <dgm:t>
        <a:bodyPr/>
        <a:lstStyle/>
        <a:p>
          <a:endParaRPr lang="de-CH"/>
        </a:p>
      </dgm:t>
    </dgm:pt>
    <dgm:pt modelId="{D004582B-7CE8-4941-828E-304874DCA7E2}" type="pres">
      <dgm:prSet presAssocID="{F4857F98-286D-4D56-8F5F-A4FD270D7908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F30FEF9A-3F09-46D2-AC35-67ED16B387B1}" type="pres">
      <dgm:prSet presAssocID="{F4857F98-286D-4D56-8F5F-A4FD270D7908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F41FDFD7-8F1F-410A-8D69-A7C44F30362A}" type="presOf" srcId="{3A0356B3-2ECF-4F09-8918-A1DE5B7D402F}" destId="{22F26379-A1F7-47FC-86F9-9D5EAE536FF0}" srcOrd="0" destOrd="0" presId="urn:microsoft.com/office/officeart/2005/8/layout/vList5"/>
    <dgm:cxn modelId="{67B20A62-1E08-4290-AFBD-257ADC47EBD1}" srcId="{7F6A9C07-A4AA-4878-98DC-A45571C96602}" destId="{3F4C07B8-F505-4250-9052-3E09C1E49A60}" srcOrd="0" destOrd="0" parTransId="{DF32AD58-FE5A-444E-85C1-0B7AA2622CBC}" sibTransId="{877770EC-B1F4-46F5-8CB8-AB64E7635488}"/>
    <dgm:cxn modelId="{57A9B128-0C98-4221-96B1-29A775A961F5}" type="presOf" srcId="{97A161C1-B5CE-4D82-8298-AD5EBED19773}" destId="{B6089482-6153-47D7-8A32-D3C72F42CFF6}" srcOrd="0" destOrd="0" presId="urn:microsoft.com/office/officeart/2005/8/layout/vList5"/>
    <dgm:cxn modelId="{78D593A0-14F3-479B-A4AE-B2AA26805B18}" srcId="{97A161C1-B5CE-4D82-8298-AD5EBED19773}" destId="{B19CE7CE-BDCA-4EDC-8D76-E754BDFD00A1}" srcOrd="2" destOrd="0" parTransId="{1977804B-20A8-4628-BFC9-E91F4127C281}" sibTransId="{08036BC5-8A74-4A2D-ADE2-76320645F284}"/>
    <dgm:cxn modelId="{41001CCF-5E6E-4390-B6EA-727DB3018389}" srcId="{97A161C1-B5CE-4D82-8298-AD5EBED19773}" destId="{3A0356B3-2ECF-4F09-8918-A1DE5B7D402F}" srcOrd="0" destOrd="0" parTransId="{B3090701-60B4-45D4-B942-8AE97274C1FE}" sibTransId="{0142E1B7-C46F-4C6F-95D6-91DAABB8D4D4}"/>
    <dgm:cxn modelId="{6D73D1A1-F136-476C-86F6-05D5838D2749}" srcId="{97A161C1-B5CE-4D82-8298-AD5EBED19773}" destId="{F4857F98-286D-4D56-8F5F-A4FD270D7908}" srcOrd="3" destOrd="0" parTransId="{C98D9690-A2FF-4B1D-A42F-B9061D993EC7}" sibTransId="{18237B65-F4D1-4331-9D28-49A2CD11A719}"/>
    <dgm:cxn modelId="{077D9200-D720-4871-BD95-1DFB61AB21BF}" type="presOf" srcId="{EA15254B-3E42-4D5C-84F1-57686D60F6BE}" destId="{ED3BD8C5-1E5B-4095-9EB9-0576E0256E98}" srcOrd="0" destOrd="0" presId="urn:microsoft.com/office/officeart/2005/8/layout/vList5"/>
    <dgm:cxn modelId="{69133DE0-8924-4DB5-9477-2F1C5C405959}" srcId="{F4857F98-286D-4D56-8F5F-A4FD270D7908}" destId="{DCD07561-D02B-498D-A66E-C8AAE1EF691F}" srcOrd="0" destOrd="0" parTransId="{15906E34-7F02-4D6B-BF2B-3E72C6F00F8C}" sibTransId="{EA2A154E-D843-4AA1-BFDE-7DED2E491742}"/>
    <dgm:cxn modelId="{0E39B3E3-3529-446B-9F93-A59AD9C1935E}" type="presOf" srcId="{F4857F98-286D-4D56-8F5F-A4FD270D7908}" destId="{D004582B-7CE8-4941-828E-304874DCA7E2}" srcOrd="0" destOrd="0" presId="urn:microsoft.com/office/officeart/2005/8/layout/vList5"/>
    <dgm:cxn modelId="{489E49A2-7725-487F-B618-DBF7FB0F12DF}" srcId="{B19CE7CE-BDCA-4EDC-8D76-E754BDFD00A1}" destId="{16A628D2-C153-4CE9-BD39-5ACBDC508813}" srcOrd="0" destOrd="0" parTransId="{A83B77AA-84AF-4B31-A6E2-E248D52F821C}" sibTransId="{8F8EF958-3085-4939-9277-1D36BFC143A7}"/>
    <dgm:cxn modelId="{FD4DC042-8DD8-4098-A90C-74215E0CC419}" type="presOf" srcId="{7F6A9C07-A4AA-4878-98DC-A45571C96602}" destId="{0D73DA27-E474-4F43-B36E-ECF8F9FC394A}" srcOrd="0" destOrd="0" presId="urn:microsoft.com/office/officeart/2005/8/layout/vList5"/>
    <dgm:cxn modelId="{AF4A3DB5-E83E-4803-970D-C39E1F9A9431}" type="presOf" srcId="{16A628D2-C153-4CE9-BD39-5ACBDC508813}" destId="{D8B7E4BB-0B5B-4503-9D5A-65D145F189F7}" srcOrd="0" destOrd="0" presId="urn:microsoft.com/office/officeart/2005/8/layout/vList5"/>
    <dgm:cxn modelId="{54E131F6-4365-4496-B536-0D6E5FAD0609}" srcId="{3A0356B3-2ECF-4F09-8918-A1DE5B7D402F}" destId="{EA15254B-3E42-4D5C-84F1-57686D60F6BE}" srcOrd="0" destOrd="0" parTransId="{ADB4BA43-58FC-4D5B-8E21-EFB7A276B908}" sibTransId="{8AD3BCB9-6A67-43C4-B7A4-D6B3CD6A1C01}"/>
    <dgm:cxn modelId="{2FE50B20-ED65-4085-9F0E-CA32FB13CB00}" type="presOf" srcId="{B19CE7CE-BDCA-4EDC-8D76-E754BDFD00A1}" destId="{9F1BE46D-6C5F-4923-B6DE-BB50B4AE6053}" srcOrd="0" destOrd="0" presId="urn:microsoft.com/office/officeart/2005/8/layout/vList5"/>
    <dgm:cxn modelId="{014619C9-4662-40C9-AAC5-9B948C521A69}" type="presOf" srcId="{DCD07561-D02B-498D-A66E-C8AAE1EF691F}" destId="{F30FEF9A-3F09-46D2-AC35-67ED16B387B1}" srcOrd="0" destOrd="0" presId="urn:microsoft.com/office/officeart/2005/8/layout/vList5"/>
    <dgm:cxn modelId="{6BBCB8FA-227E-460C-BD02-347A5C2344D1}" srcId="{97A161C1-B5CE-4D82-8298-AD5EBED19773}" destId="{7F6A9C07-A4AA-4878-98DC-A45571C96602}" srcOrd="1" destOrd="0" parTransId="{44404621-C19B-46FE-8B0D-1C61F6B44293}" sibTransId="{B3FBE80D-4143-4456-A387-229826225DB3}"/>
    <dgm:cxn modelId="{A8969FC8-7E43-4F7C-BB91-6275ECDAA812}" type="presOf" srcId="{3F4C07B8-F505-4250-9052-3E09C1E49A60}" destId="{4B73A78D-8AA7-4280-8F6E-555CFBAFA991}" srcOrd="0" destOrd="0" presId="urn:microsoft.com/office/officeart/2005/8/layout/vList5"/>
    <dgm:cxn modelId="{1120108F-BD6B-4F3D-8C24-4F0250EF3684}" type="presParOf" srcId="{B6089482-6153-47D7-8A32-D3C72F42CFF6}" destId="{147B208D-C4AE-4D93-89B7-4BF604E9156D}" srcOrd="0" destOrd="0" presId="urn:microsoft.com/office/officeart/2005/8/layout/vList5"/>
    <dgm:cxn modelId="{A1480259-9EE0-4395-B6F8-6347A44A5375}" type="presParOf" srcId="{147B208D-C4AE-4D93-89B7-4BF604E9156D}" destId="{22F26379-A1F7-47FC-86F9-9D5EAE536FF0}" srcOrd="0" destOrd="0" presId="urn:microsoft.com/office/officeart/2005/8/layout/vList5"/>
    <dgm:cxn modelId="{9F17ED1C-DEA6-4065-9A2C-66AD4C88CE38}" type="presParOf" srcId="{147B208D-C4AE-4D93-89B7-4BF604E9156D}" destId="{ED3BD8C5-1E5B-4095-9EB9-0576E0256E98}" srcOrd="1" destOrd="0" presId="urn:microsoft.com/office/officeart/2005/8/layout/vList5"/>
    <dgm:cxn modelId="{9FF283D2-926D-4174-84A9-69693BA45F3B}" type="presParOf" srcId="{B6089482-6153-47D7-8A32-D3C72F42CFF6}" destId="{A8DF35DF-FC12-4515-B131-33E6F099CD6D}" srcOrd="1" destOrd="0" presId="urn:microsoft.com/office/officeart/2005/8/layout/vList5"/>
    <dgm:cxn modelId="{D727DB91-7818-4A4C-876E-24B527297463}" type="presParOf" srcId="{B6089482-6153-47D7-8A32-D3C72F42CFF6}" destId="{AAE65EE6-72D2-47F1-AAEC-88E12B2FA35C}" srcOrd="2" destOrd="0" presId="urn:microsoft.com/office/officeart/2005/8/layout/vList5"/>
    <dgm:cxn modelId="{8183265D-727F-4E7E-B885-94246B13054B}" type="presParOf" srcId="{AAE65EE6-72D2-47F1-AAEC-88E12B2FA35C}" destId="{0D73DA27-E474-4F43-B36E-ECF8F9FC394A}" srcOrd="0" destOrd="0" presId="urn:microsoft.com/office/officeart/2005/8/layout/vList5"/>
    <dgm:cxn modelId="{FEE366C9-FD9A-48A3-9DA5-1C83CCFB7695}" type="presParOf" srcId="{AAE65EE6-72D2-47F1-AAEC-88E12B2FA35C}" destId="{4B73A78D-8AA7-4280-8F6E-555CFBAFA991}" srcOrd="1" destOrd="0" presId="urn:microsoft.com/office/officeart/2005/8/layout/vList5"/>
    <dgm:cxn modelId="{2E6555F9-CE68-4B15-A0BF-3756E24086C7}" type="presParOf" srcId="{B6089482-6153-47D7-8A32-D3C72F42CFF6}" destId="{D02CA686-E66E-4FAC-AF3B-0CA5D6DB0D83}" srcOrd="3" destOrd="0" presId="urn:microsoft.com/office/officeart/2005/8/layout/vList5"/>
    <dgm:cxn modelId="{5E50487C-2039-4C38-968F-1531CD487062}" type="presParOf" srcId="{B6089482-6153-47D7-8A32-D3C72F42CFF6}" destId="{7031276E-C5BF-4663-8D01-8935BB4F64ED}" srcOrd="4" destOrd="0" presId="urn:microsoft.com/office/officeart/2005/8/layout/vList5"/>
    <dgm:cxn modelId="{78CAC309-D863-4DCB-B4A0-6D5527E5326B}" type="presParOf" srcId="{7031276E-C5BF-4663-8D01-8935BB4F64ED}" destId="{9F1BE46D-6C5F-4923-B6DE-BB50B4AE6053}" srcOrd="0" destOrd="0" presId="urn:microsoft.com/office/officeart/2005/8/layout/vList5"/>
    <dgm:cxn modelId="{B880A81F-7278-47AF-B798-304BDD33DFD5}" type="presParOf" srcId="{7031276E-C5BF-4663-8D01-8935BB4F64ED}" destId="{D8B7E4BB-0B5B-4503-9D5A-65D145F189F7}" srcOrd="1" destOrd="0" presId="urn:microsoft.com/office/officeart/2005/8/layout/vList5"/>
    <dgm:cxn modelId="{2A8FFF79-3594-4ED3-AD58-A11CDB024156}" type="presParOf" srcId="{B6089482-6153-47D7-8A32-D3C72F42CFF6}" destId="{916AC513-EA5A-4025-AE72-FA9D161F8C3C}" srcOrd="5" destOrd="0" presId="urn:microsoft.com/office/officeart/2005/8/layout/vList5"/>
    <dgm:cxn modelId="{AE22F518-F8C7-4A97-A6E5-0AA78641F019}" type="presParOf" srcId="{B6089482-6153-47D7-8A32-D3C72F42CFF6}" destId="{5A93BF78-F0FE-4BAD-BBE9-0265CE7E5887}" srcOrd="6" destOrd="0" presId="urn:microsoft.com/office/officeart/2005/8/layout/vList5"/>
    <dgm:cxn modelId="{49984AAB-CF83-4567-9DAC-6629BE27C6AD}" type="presParOf" srcId="{5A93BF78-F0FE-4BAD-BBE9-0265CE7E5887}" destId="{D004582B-7CE8-4941-828E-304874DCA7E2}" srcOrd="0" destOrd="0" presId="urn:microsoft.com/office/officeart/2005/8/layout/vList5"/>
    <dgm:cxn modelId="{1C1FC0AA-1DBF-48C9-B61F-77ABD38532F5}" type="presParOf" srcId="{5A93BF78-F0FE-4BAD-BBE9-0265CE7E5887}" destId="{F30FEF9A-3F09-46D2-AC35-67ED16B387B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3BD8C5-1E5B-4095-9EB9-0576E0256E98}">
      <dsp:nvSpPr>
        <dsp:cNvPr id="0" name=""/>
        <dsp:cNvSpPr/>
      </dsp:nvSpPr>
      <dsp:spPr>
        <a:xfrm rot="5400000">
          <a:off x="3799817" y="-1415434"/>
          <a:ext cx="950065" cy="40233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2100" kern="1200" noProof="0" dirty="0" smtClean="0"/>
            <a:t>Informatikmittelschule Kantonsschule Enge</a:t>
          </a:r>
          <a:endParaRPr lang="en-US" sz="2100" kern="1200" dirty="0" smtClean="0"/>
        </a:p>
      </dsp:txBody>
      <dsp:txXfrm rot="-5400000">
        <a:off x="2263156" y="167605"/>
        <a:ext cx="3977010" cy="857309"/>
      </dsp:txXfrm>
    </dsp:sp>
    <dsp:sp modelId="{22F26379-A1F7-47FC-86F9-9D5EAE536FF0}">
      <dsp:nvSpPr>
        <dsp:cNvPr id="0" name=""/>
        <dsp:cNvSpPr/>
      </dsp:nvSpPr>
      <dsp:spPr>
        <a:xfrm>
          <a:off x="0" y="2469"/>
          <a:ext cx="2263155" cy="11875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400" kern="1200" dirty="0" smtClean="0"/>
            <a:t>2002 – 2006</a:t>
          </a:r>
        </a:p>
      </dsp:txBody>
      <dsp:txXfrm>
        <a:off x="57973" y="60442"/>
        <a:ext cx="2147209" cy="1071635"/>
      </dsp:txXfrm>
    </dsp:sp>
    <dsp:sp modelId="{4B73A78D-8AA7-4280-8F6E-555CFBAFA991}">
      <dsp:nvSpPr>
        <dsp:cNvPr id="0" name=""/>
        <dsp:cNvSpPr/>
      </dsp:nvSpPr>
      <dsp:spPr>
        <a:xfrm rot="5400000">
          <a:off x="3799817" y="-168473"/>
          <a:ext cx="950065" cy="40233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noProof="0" dirty="0" err="1" smtClean="0"/>
            <a:t>Hochschule</a:t>
          </a:r>
          <a:r>
            <a:rPr lang="en-US" sz="2100" kern="1200" noProof="0" dirty="0" smtClean="0"/>
            <a:t> </a:t>
          </a:r>
          <a:r>
            <a:rPr lang="en-US" sz="2100" kern="1200" noProof="0" dirty="0" err="1" smtClean="0"/>
            <a:t>für</a:t>
          </a:r>
          <a:r>
            <a:rPr lang="en-US" sz="2100" kern="1200" noProof="0" dirty="0" smtClean="0"/>
            <a:t> </a:t>
          </a:r>
          <a:r>
            <a:rPr lang="en-US" sz="2100" kern="1200" noProof="0" dirty="0" err="1" smtClean="0"/>
            <a:t>Technik</a:t>
          </a:r>
          <a:r>
            <a:rPr lang="en-US" sz="2100" kern="1200" noProof="0" dirty="0" smtClean="0"/>
            <a:t> </a:t>
          </a:r>
          <a:r>
            <a:rPr lang="en-US" sz="2100" kern="1200" noProof="0" dirty="0" err="1" smtClean="0"/>
            <a:t>Rapperswil</a:t>
          </a:r>
          <a:r>
            <a:rPr lang="en-US" sz="2100" kern="1200" noProof="0" dirty="0" smtClean="0"/>
            <a:t>: Software Engineering</a:t>
          </a:r>
        </a:p>
      </dsp:txBody>
      <dsp:txXfrm rot="-5400000">
        <a:off x="2263156" y="1414566"/>
        <a:ext cx="3977010" cy="857309"/>
      </dsp:txXfrm>
    </dsp:sp>
    <dsp:sp modelId="{0D73DA27-E474-4F43-B36E-ECF8F9FC394A}">
      <dsp:nvSpPr>
        <dsp:cNvPr id="0" name=""/>
        <dsp:cNvSpPr/>
      </dsp:nvSpPr>
      <dsp:spPr>
        <a:xfrm>
          <a:off x="0" y="1249429"/>
          <a:ext cx="2263155" cy="11875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400" kern="1200" dirty="0" smtClean="0"/>
            <a:t>2008 – 2011</a:t>
          </a:r>
        </a:p>
      </dsp:txBody>
      <dsp:txXfrm>
        <a:off x="57973" y="1307402"/>
        <a:ext cx="2147209" cy="1071635"/>
      </dsp:txXfrm>
    </dsp:sp>
    <dsp:sp modelId="{D8B7E4BB-0B5B-4503-9D5A-65D145F189F7}">
      <dsp:nvSpPr>
        <dsp:cNvPr id="0" name=""/>
        <dsp:cNvSpPr/>
      </dsp:nvSpPr>
      <dsp:spPr>
        <a:xfrm rot="5400000">
          <a:off x="3799817" y="1078487"/>
          <a:ext cx="950065" cy="40233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noProof="0" dirty="0" smtClean="0"/>
            <a:t>Lead Software Architect @ </a:t>
          </a:r>
          <a:r>
            <a:rPr lang="en-US" sz="2100" kern="1200" noProof="0" dirty="0" err="1" smtClean="0"/>
            <a:t>Zühlke</a:t>
          </a:r>
          <a:r>
            <a:rPr lang="en-US" sz="2100" kern="1200" noProof="0" dirty="0" smtClean="0"/>
            <a:t> Engineering AG</a:t>
          </a:r>
        </a:p>
      </dsp:txBody>
      <dsp:txXfrm rot="-5400000">
        <a:off x="2263156" y="2661526"/>
        <a:ext cx="3977010" cy="857309"/>
      </dsp:txXfrm>
    </dsp:sp>
    <dsp:sp modelId="{9F1BE46D-6C5F-4923-B6DE-BB50B4AE6053}">
      <dsp:nvSpPr>
        <dsp:cNvPr id="0" name=""/>
        <dsp:cNvSpPr/>
      </dsp:nvSpPr>
      <dsp:spPr>
        <a:xfrm>
          <a:off x="0" y="2496390"/>
          <a:ext cx="2263155" cy="11875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400" kern="1200" dirty="0" smtClean="0"/>
            <a:t>2011 – jetzt</a:t>
          </a:r>
        </a:p>
      </dsp:txBody>
      <dsp:txXfrm>
        <a:off x="57973" y="2554363"/>
        <a:ext cx="2147209" cy="1071635"/>
      </dsp:txXfrm>
    </dsp:sp>
    <dsp:sp modelId="{F30FEF9A-3F09-46D2-AC35-67ED16B387B1}">
      <dsp:nvSpPr>
        <dsp:cNvPr id="0" name=""/>
        <dsp:cNvSpPr/>
      </dsp:nvSpPr>
      <dsp:spPr>
        <a:xfrm rot="5400000">
          <a:off x="3799817" y="2325447"/>
          <a:ext cx="950065" cy="40233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2100" kern="1200" dirty="0" smtClean="0"/>
            <a:t>.NET, C#, </a:t>
          </a:r>
          <a:r>
            <a:rPr lang="de-CH" sz="2100" kern="1200" dirty="0" err="1" smtClean="0"/>
            <a:t>WebApps</a:t>
          </a:r>
          <a:r>
            <a:rPr lang="de-CH" sz="2100" kern="1200" dirty="0" smtClean="0"/>
            <a:t>, API, Team Coaching/</a:t>
          </a:r>
          <a:r>
            <a:rPr lang="de-CH" sz="2100" kern="1200" dirty="0" err="1" smtClean="0"/>
            <a:t>Enabler</a:t>
          </a:r>
          <a:endParaRPr lang="de-CH" sz="2100" kern="1200" dirty="0" smtClean="0"/>
        </a:p>
      </dsp:txBody>
      <dsp:txXfrm rot="-5400000">
        <a:off x="2263156" y="3908486"/>
        <a:ext cx="3977010" cy="857309"/>
      </dsp:txXfrm>
    </dsp:sp>
    <dsp:sp modelId="{D004582B-7CE8-4941-828E-304874DCA7E2}">
      <dsp:nvSpPr>
        <dsp:cNvPr id="0" name=""/>
        <dsp:cNvSpPr/>
      </dsp:nvSpPr>
      <dsp:spPr>
        <a:xfrm>
          <a:off x="0" y="3743351"/>
          <a:ext cx="2263155" cy="11875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400" kern="1200" dirty="0" smtClean="0"/>
            <a:t>Schwerpunkt</a:t>
          </a:r>
        </a:p>
      </dsp:txBody>
      <dsp:txXfrm>
        <a:off x="57973" y="3801324"/>
        <a:ext cx="2147209" cy="1071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21.02.2016</a:t>
            </a:fld>
            <a:endParaRPr lang="de-DE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2/21/2016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7713"/>
            <a:ext cx="4991100" cy="3743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3419" y="4740037"/>
            <a:ext cx="5467350" cy="4490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Viele</a:t>
            </a:r>
            <a:r>
              <a:rPr lang="de-CH" baseline="0" dirty="0" smtClean="0"/>
              <a:t> interessante projekte </a:t>
            </a:r>
            <a:r>
              <a:rPr lang="de-CH" baseline="0" dirty="0" smtClean="0">
                <a:sym typeface="Wingdings" panose="05000000000000000000" pitchFamily="2" charset="2"/>
              </a:rPr>
              <a:t> FIFA TMS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347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5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8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84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Frage</a:t>
            </a:r>
            <a:r>
              <a:rPr lang="en-GB" dirty="0" smtClean="0"/>
              <a:t>: </a:t>
            </a:r>
            <a:r>
              <a:rPr lang="en-GB" dirty="0" err="1" smtClean="0"/>
              <a:t>warum</a:t>
            </a:r>
            <a:r>
              <a:rPr lang="en-GB" baseline="0" dirty="0" smtClean="0"/>
              <a:t> hybrid?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632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63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05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75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 </a:t>
            </a:r>
            <a:r>
              <a:rPr lang="en-GB" dirty="0" err="1" smtClean="0"/>
              <a:t>Macbooks</a:t>
            </a:r>
            <a:r>
              <a:rPr lang="en-GB" dirty="0" smtClean="0"/>
              <a:t> </a:t>
            </a:r>
            <a:r>
              <a:rPr lang="en-GB" smtClean="0"/>
              <a:t>vorhanden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33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" y="1574800"/>
            <a:ext cx="6273800" cy="135572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400"/>
            </a:lvl1pPr>
          </a:lstStyle>
          <a:p>
            <a:pPr lvl="0"/>
            <a:r>
              <a:rPr lang="en-US" dirty="0" smtClean="0"/>
              <a:t>Click to add presentation title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072555"/>
            <a:ext cx="6273800" cy="926358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135639" y="6525344"/>
            <a:ext cx="7672501" cy="216024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ine6"/>
          <p:cNvSpPr>
            <a:spLocks noChangeShapeType="1"/>
          </p:cNvSpPr>
          <p:nvPr userDrawn="1"/>
        </p:nvSpPr>
        <p:spPr bwMode="gray">
          <a:xfrm>
            <a:off x="1524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7"/>
          <p:cNvSpPr>
            <a:spLocks noChangeShapeType="1"/>
          </p:cNvSpPr>
          <p:nvPr userDrawn="1"/>
        </p:nvSpPr>
        <p:spPr bwMode="gray">
          <a:xfrm>
            <a:off x="14351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8"/>
          <p:cNvSpPr>
            <a:spLocks noChangeShapeType="1"/>
          </p:cNvSpPr>
          <p:nvPr userDrawn="1"/>
        </p:nvSpPr>
        <p:spPr bwMode="gray">
          <a:xfrm>
            <a:off x="27178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9"/>
          <p:cNvSpPr>
            <a:spLocks noChangeShapeType="1"/>
          </p:cNvSpPr>
          <p:nvPr userDrawn="1"/>
        </p:nvSpPr>
        <p:spPr bwMode="gray">
          <a:xfrm>
            <a:off x="4002088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10"/>
          <p:cNvSpPr>
            <a:spLocks noChangeShapeType="1"/>
          </p:cNvSpPr>
          <p:nvPr userDrawn="1"/>
        </p:nvSpPr>
        <p:spPr bwMode="gray">
          <a:xfrm>
            <a:off x="5284788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11"/>
          <p:cNvSpPr>
            <a:spLocks noChangeShapeType="1"/>
          </p:cNvSpPr>
          <p:nvPr userDrawn="1"/>
        </p:nvSpPr>
        <p:spPr bwMode="gray">
          <a:xfrm>
            <a:off x="7851775" y="5353050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7851776" y="5870574"/>
            <a:ext cx="1150937" cy="695142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de-DE"/>
            </a:defPPr>
            <a:lvl1pPr>
              <a:defRPr lang="de-CH" sz="700" dirty="0">
                <a:solidFill>
                  <a:srgbClr val="000000"/>
                </a:solidFill>
                <a:latin typeface="AA Zuehlke" pitchFamily="2" charset="0"/>
              </a:defRPr>
            </a:lvl1pPr>
          </a:lstStyle>
          <a:p>
            <a:pPr lvl="0"/>
            <a:r>
              <a:rPr lang="en-US" noProof="1" smtClean="0"/>
              <a:t>Tobias Zürcher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851776" y="5532597"/>
            <a:ext cx="1150937" cy="106362"/>
          </a:xfrm>
        </p:spPr>
        <p:txBody>
          <a:bodyPr vert="horz" wrap="none" lIns="0" tIns="0" rIns="0" bIns="0" rtlCol="0" anchor="t" anchorCtr="0"/>
          <a:lstStyle>
            <a:lvl1pPr>
              <a:defRPr lang="de-CH" smtClean="0"/>
            </a:lvl1pPr>
          </a:lstStyle>
          <a:p>
            <a:r>
              <a:rPr lang="de-CH" dirty="0" smtClean="0"/>
              <a:t>12. Februar 2016</a:t>
            </a:r>
            <a:endParaRPr lang="de-CH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7851777" y="5424488"/>
            <a:ext cx="1150937" cy="106362"/>
          </a:xfrm>
        </p:spPr>
        <p:txBody>
          <a:bodyPr vert="horz" wrap="none" lIns="0" tIns="0" rIns="0" bIns="0" rtlCol="0" anchor="t" anchorCtr="0"/>
          <a:lstStyle>
            <a:lvl1pPr>
              <a:defRPr lang="de-CH" smtClean="0"/>
            </a:lvl1pPr>
          </a:lstStyle>
          <a:p>
            <a:r>
              <a:rPr lang="de-CH" smtClean="0"/>
              <a:t>Folie </a:t>
            </a:r>
            <a:fld id="{522CB334-14ED-42DF-A83C-5C7FD2C31595}" type="slidenum">
              <a:rPr lang="de-CH" smtClean="0"/>
              <a:t>‹#›</a:t>
            </a:fld>
            <a:r>
              <a:rPr lang="de-CH" smtClean="0"/>
              <a:t> von 29</a:t>
            </a:r>
            <a:endParaRPr lang="de-CH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637427" y="6668450"/>
            <a:ext cx="1069734" cy="1288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noAutofit/>
          </a:bodyPr>
          <a:lstStyle/>
          <a:p>
            <a:endParaRPr lang="en-GB" sz="800" dirty="0" smtClean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286375" y="6673221"/>
            <a:ext cx="1139825" cy="106362"/>
          </a:xfrm>
        </p:spPr>
        <p:txBody>
          <a:bodyPr/>
          <a:lstStyle/>
          <a:p>
            <a:r>
              <a:rPr lang="de-CH" dirty="0" smtClean="0"/>
              <a:t>22. </a:t>
            </a:r>
            <a:r>
              <a:rPr lang="de-CH" dirty="0" err="1" smtClean="0"/>
              <a:t>February</a:t>
            </a:r>
            <a:r>
              <a:rPr lang="de-CH" dirty="0" smtClean="0"/>
              <a:t> 2016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AC8D18AD-C268-4590-827B-5B3E6DBAA35C}" type="slidenum">
              <a:rPr lang="de-CH" smtClean="0"/>
              <a:t>‹#›</a:t>
            </a:fld>
            <a:r>
              <a:rPr lang="de-CH" smtClean="0"/>
              <a:t> von 29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Small" type="obj" preserve="1">
  <p:cSld name="Text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</a:t>
            </a:r>
            <a:r>
              <a:rPr lang="de-CH" dirty="0" err="1" smtClean="0"/>
              <a:t>February</a:t>
            </a:r>
            <a:r>
              <a:rPr lang="de-CH" dirty="0" smtClean="0"/>
              <a:t>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</a:p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D36A967F-7A1F-4EF0-A4B9-8B149980E5FC}" type="slidenum">
              <a:rPr lang="de-CH" smtClean="0"/>
              <a:t>‹#›</a:t>
            </a:fld>
            <a:r>
              <a:rPr lang="de-CH" smtClean="0"/>
              <a:t> von 29</a:t>
            </a:r>
            <a:endParaRPr lang="de-CH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780005" y="6673221"/>
            <a:ext cx="784179" cy="10636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 smtClean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828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arge" preserve="1" userDrawn="1">
  <p:cSld name="Title Slid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107503" y="6525344"/>
            <a:ext cx="7672501" cy="216024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072555"/>
            <a:ext cx="6273800" cy="926358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de-DE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52400" y="1574800"/>
            <a:ext cx="6273800" cy="135572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400"/>
            </a:lvl1pPr>
          </a:lstStyle>
          <a:p>
            <a:pPr lvl="0"/>
            <a:r>
              <a:rPr lang="en-US" dirty="0" smtClean="0"/>
              <a:t>Click to add presentation title</a:t>
            </a:r>
            <a:endParaRPr lang="de-DE" dirty="0"/>
          </a:p>
        </p:txBody>
      </p:sp>
      <p:sp>
        <p:nvSpPr>
          <p:cNvPr id="11" name="Line6"/>
          <p:cNvSpPr>
            <a:spLocks noChangeShapeType="1"/>
          </p:cNvSpPr>
          <p:nvPr userDrawn="1"/>
        </p:nvSpPr>
        <p:spPr bwMode="gray">
          <a:xfrm>
            <a:off x="1524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7"/>
          <p:cNvSpPr>
            <a:spLocks noChangeShapeType="1"/>
          </p:cNvSpPr>
          <p:nvPr userDrawn="1"/>
        </p:nvSpPr>
        <p:spPr bwMode="gray">
          <a:xfrm>
            <a:off x="14351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8"/>
          <p:cNvSpPr>
            <a:spLocks noChangeShapeType="1"/>
          </p:cNvSpPr>
          <p:nvPr userDrawn="1"/>
        </p:nvSpPr>
        <p:spPr bwMode="gray">
          <a:xfrm>
            <a:off x="27178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9"/>
          <p:cNvSpPr>
            <a:spLocks noChangeShapeType="1"/>
          </p:cNvSpPr>
          <p:nvPr userDrawn="1"/>
        </p:nvSpPr>
        <p:spPr bwMode="gray">
          <a:xfrm>
            <a:off x="4002088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10"/>
          <p:cNvSpPr>
            <a:spLocks noChangeShapeType="1"/>
          </p:cNvSpPr>
          <p:nvPr userDrawn="1"/>
        </p:nvSpPr>
        <p:spPr bwMode="gray">
          <a:xfrm>
            <a:off x="5284788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11"/>
          <p:cNvSpPr>
            <a:spLocks noChangeShapeType="1"/>
          </p:cNvSpPr>
          <p:nvPr userDrawn="1"/>
        </p:nvSpPr>
        <p:spPr bwMode="gray">
          <a:xfrm>
            <a:off x="7851775" y="5353050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52400" y="4141788"/>
            <a:ext cx="6272213" cy="2490787"/>
          </a:xfrm>
        </p:spPr>
        <p:txBody>
          <a:bodyPr/>
          <a:lstStyle>
            <a:lvl1pPr>
              <a:defRPr sz="1200">
                <a:solidFill>
                  <a:srgbClr val="B2B2B2"/>
                </a:solidFill>
              </a:defRPr>
            </a:lvl1pPr>
          </a:lstStyle>
          <a:p>
            <a:r>
              <a:rPr lang="en-GB" dirty="0" smtClean="0"/>
              <a:t>Optionally insert a picture</a:t>
            </a:r>
            <a:endParaRPr lang="en-GB" dirty="0"/>
          </a:p>
        </p:txBody>
      </p:sp>
      <p:sp>
        <p:nvSpPr>
          <p:cNvPr id="19" name="TextBox 18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7851776" y="5870574"/>
            <a:ext cx="1150937" cy="695142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de-DE"/>
            </a:defPPr>
            <a:lvl1pPr>
              <a:defRPr lang="de-CH" sz="700" dirty="0">
                <a:solidFill>
                  <a:srgbClr val="000000"/>
                </a:solidFill>
                <a:latin typeface="AA Zuehlke" pitchFamily="2" charset="0"/>
              </a:defRPr>
            </a:lvl1pPr>
          </a:lstStyle>
          <a:p>
            <a:pPr lvl="0"/>
            <a:r>
              <a:rPr lang="en-US" noProof="1" smtClean="0"/>
              <a:t>Tobias</a:t>
            </a:r>
            <a:r>
              <a:rPr lang="en-US" baseline="0" noProof="1" smtClean="0"/>
              <a:t> Zürcher</a:t>
            </a:r>
            <a:endParaRPr lang="en-US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7851776" y="5532597"/>
            <a:ext cx="1150937" cy="106362"/>
          </a:xfrm>
        </p:spPr>
        <p:txBody>
          <a:bodyPr vert="horz" wrap="none" lIns="0" tIns="0" rIns="0" bIns="0" rtlCol="0" anchor="t" anchorCtr="0"/>
          <a:lstStyle>
            <a:lvl1pPr>
              <a:defRPr lang="de-CH" smtClean="0"/>
            </a:lvl1pPr>
          </a:lstStyle>
          <a:p>
            <a:r>
              <a:rPr lang="de-CH" dirty="0" smtClean="0"/>
              <a:t>17. </a:t>
            </a:r>
            <a:r>
              <a:rPr lang="de-CH" dirty="0" err="1" smtClean="0"/>
              <a:t>February</a:t>
            </a:r>
            <a:r>
              <a:rPr lang="de-CH" dirty="0" smtClean="0"/>
              <a:t> 2014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7851777" y="5424488"/>
            <a:ext cx="1150937" cy="106362"/>
          </a:xfrm>
        </p:spPr>
        <p:txBody>
          <a:bodyPr vert="horz" wrap="none" lIns="0" tIns="0" rIns="0" bIns="0" rtlCol="0" anchor="t" anchorCtr="0"/>
          <a:lstStyle>
            <a:lvl1pPr>
              <a:defRPr lang="de-CH" smtClean="0"/>
            </a:lvl1pPr>
          </a:lstStyle>
          <a:p>
            <a:r>
              <a:rPr lang="de-CH" smtClean="0"/>
              <a:t>Folie </a:t>
            </a:r>
            <a:fld id="{011E3B7B-6E38-4DF1-87BD-0DC2384F9A7E}" type="slidenum">
              <a:rPr lang="de-CH" smtClean="0"/>
              <a:t>‹#›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52338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 userDrawn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" y="1574800"/>
            <a:ext cx="6273800" cy="135572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add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072555"/>
            <a:ext cx="6273800" cy="926358"/>
          </a:xfrm>
        </p:spPr>
        <p:txBody>
          <a:bodyPr anchor="t" anchorCtr="0"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Line6"/>
          <p:cNvSpPr>
            <a:spLocks noChangeShapeType="1"/>
          </p:cNvSpPr>
          <p:nvPr userDrawn="1"/>
        </p:nvSpPr>
        <p:spPr bwMode="gray">
          <a:xfrm>
            <a:off x="1524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7"/>
          <p:cNvSpPr>
            <a:spLocks noChangeShapeType="1"/>
          </p:cNvSpPr>
          <p:nvPr userDrawn="1"/>
        </p:nvSpPr>
        <p:spPr bwMode="gray">
          <a:xfrm>
            <a:off x="14351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8"/>
          <p:cNvSpPr>
            <a:spLocks noChangeShapeType="1"/>
          </p:cNvSpPr>
          <p:nvPr userDrawn="1"/>
        </p:nvSpPr>
        <p:spPr bwMode="gray">
          <a:xfrm>
            <a:off x="27178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9"/>
          <p:cNvSpPr>
            <a:spLocks noChangeShapeType="1"/>
          </p:cNvSpPr>
          <p:nvPr userDrawn="1"/>
        </p:nvSpPr>
        <p:spPr bwMode="gray">
          <a:xfrm>
            <a:off x="4002088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10"/>
          <p:cNvSpPr>
            <a:spLocks noChangeShapeType="1"/>
          </p:cNvSpPr>
          <p:nvPr userDrawn="1"/>
        </p:nvSpPr>
        <p:spPr bwMode="gray">
          <a:xfrm>
            <a:off x="5284788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07503" y="6525344"/>
            <a:ext cx="7672501" cy="216024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11"/>
          <p:cNvSpPr>
            <a:spLocks noChangeShapeType="1"/>
          </p:cNvSpPr>
          <p:nvPr userDrawn="1"/>
        </p:nvSpPr>
        <p:spPr bwMode="gray">
          <a:xfrm>
            <a:off x="7851775" y="5353050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2717800" y="4141789"/>
            <a:ext cx="2424113" cy="2424113"/>
          </a:xfrm>
        </p:spPr>
        <p:txBody>
          <a:bodyPr/>
          <a:lstStyle>
            <a:lvl1pPr>
              <a:defRPr sz="1200">
                <a:solidFill>
                  <a:srgbClr val="B2B2B2"/>
                </a:solidFill>
              </a:defRPr>
            </a:lvl1pPr>
          </a:lstStyle>
          <a:p>
            <a:r>
              <a:rPr lang="en-GB" dirty="0" smtClean="0"/>
              <a:t>Insert a picture</a:t>
            </a:r>
            <a:endParaRPr lang="en-GB" dirty="0"/>
          </a:p>
        </p:txBody>
      </p:sp>
      <p:sp>
        <p:nvSpPr>
          <p:cNvPr id="16" name="TextBox 15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7851776" y="5870574"/>
            <a:ext cx="1150937" cy="695142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de-DE"/>
            </a:defPPr>
            <a:lvl1pPr>
              <a:defRPr lang="de-CH" sz="700" dirty="0">
                <a:solidFill>
                  <a:srgbClr val="000000"/>
                </a:solidFill>
                <a:latin typeface="AA Zuehlke" pitchFamily="2" charset="0"/>
              </a:defRPr>
            </a:lvl1pPr>
          </a:lstStyle>
          <a:p>
            <a:pPr lvl="0"/>
            <a:r>
              <a:rPr lang="en-US" noProof="1" smtClean="0"/>
              <a:t>Tobias</a:t>
            </a:r>
            <a:r>
              <a:rPr lang="en-US" baseline="0" noProof="1" smtClean="0"/>
              <a:t> Zürcher</a:t>
            </a:r>
            <a:endParaRPr lang="en-US" noProof="1" smtClean="0"/>
          </a:p>
        </p:txBody>
      </p:sp>
      <p:sp>
        <p:nvSpPr>
          <p:cNvPr id="20" name="Line8"/>
          <p:cNvSpPr>
            <a:spLocks noChangeShapeType="1"/>
          </p:cNvSpPr>
          <p:nvPr userDrawn="1"/>
        </p:nvSpPr>
        <p:spPr bwMode="gray">
          <a:xfrm>
            <a:off x="2717800" y="6637338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Line9"/>
          <p:cNvSpPr>
            <a:spLocks noChangeShapeType="1"/>
          </p:cNvSpPr>
          <p:nvPr userDrawn="1"/>
        </p:nvSpPr>
        <p:spPr bwMode="gray">
          <a:xfrm>
            <a:off x="4002088" y="6637338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>
          <a:xfrm>
            <a:off x="7851776" y="5532597"/>
            <a:ext cx="1150937" cy="106362"/>
          </a:xfrm>
        </p:spPr>
        <p:txBody>
          <a:bodyPr vert="horz" wrap="none" lIns="0" tIns="0" rIns="0" bIns="0" rtlCol="0" anchor="t" anchorCtr="0"/>
          <a:lstStyle>
            <a:lvl1pPr>
              <a:defRPr lang="de-CH" smtClean="0"/>
            </a:lvl1pPr>
          </a:lstStyle>
          <a:p>
            <a:r>
              <a:rPr lang="de-CH" dirty="0" smtClean="0"/>
              <a:t>17. </a:t>
            </a:r>
            <a:r>
              <a:rPr lang="de-CH" dirty="0" err="1" smtClean="0"/>
              <a:t>February</a:t>
            </a:r>
            <a:r>
              <a:rPr lang="de-CH" dirty="0" smtClean="0"/>
              <a:t> 2014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>
          <a:xfrm>
            <a:off x="7851777" y="5424488"/>
            <a:ext cx="1150937" cy="106362"/>
          </a:xfrm>
        </p:spPr>
        <p:txBody>
          <a:bodyPr vert="horz" wrap="none" lIns="0" tIns="0" rIns="0" bIns="0" rtlCol="0" anchor="t" anchorCtr="0"/>
          <a:lstStyle>
            <a:lvl1pPr>
              <a:defRPr lang="de-CH" smtClean="0"/>
            </a:lvl1pPr>
          </a:lstStyle>
          <a:p>
            <a:r>
              <a:rPr lang="de-CH" smtClean="0"/>
              <a:t>Folie </a:t>
            </a:r>
            <a:fld id="{A3E6B4EB-D320-4A57-B347-33E9C14E953B}" type="slidenum">
              <a:rPr lang="de-CH" smtClean="0"/>
              <a:t>‹#›</a:t>
            </a:fld>
            <a:r>
              <a:rPr lang="de-CH" smtClean="0"/>
              <a:t> von 29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type="secHead" preserve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400" y="1574800"/>
            <a:ext cx="6273800" cy="1355725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400" kern="1200">
                <a:solidFill>
                  <a:srgbClr val="FF820A"/>
                </a:solidFill>
                <a:latin typeface="AA Zuehlke Medium" pitchFamily="2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add chapter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3072555"/>
            <a:ext cx="6273800" cy="92635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200" kern="1200" smtClean="0">
                <a:solidFill>
                  <a:srgbClr val="000000"/>
                </a:solidFill>
                <a:latin typeface="AA Zuehlke Medium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Line6"/>
          <p:cNvSpPr>
            <a:spLocks noChangeShapeType="1"/>
          </p:cNvSpPr>
          <p:nvPr userDrawn="1"/>
        </p:nvSpPr>
        <p:spPr bwMode="gray">
          <a:xfrm>
            <a:off x="1524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7"/>
          <p:cNvSpPr>
            <a:spLocks noChangeShapeType="1"/>
          </p:cNvSpPr>
          <p:nvPr userDrawn="1"/>
        </p:nvSpPr>
        <p:spPr bwMode="gray">
          <a:xfrm>
            <a:off x="14351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8"/>
          <p:cNvSpPr>
            <a:spLocks noChangeShapeType="1"/>
          </p:cNvSpPr>
          <p:nvPr userDrawn="1"/>
        </p:nvSpPr>
        <p:spPr bwMode="gray">
          <a:xfrm>
            <a:off x="2717800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9"/>
          <p:cNvSpPr>
            <a:spLocks noChangeShapeType="1"/>
          </p:cNvSpPr>
          <p:nvPr userDrawn="1"/>
        </p:nvSpPr>
        <p:spPr bwMode="gray">
          <a:xfrm>
            <a:off x="4002088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10"/>
          <p:cNvSpPr>
            <a:spLocks noChangeShapeType="1"/>
          </p:cNvSpPr>
          <p:nvPr userDrawn="1"/>
        </p:nvSpPr>
        <p:spPr bwMode="gray">
          <a:xfrm>
            <a:off x="5284788" y="4077072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07503" y="6525344"/>
            <a:ext cx="7672501" cy="216024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ne11"/>
          <p:cNvSpPr>
            <a:spLocks noChangeShapeType="1"/>
          </p:cNvSpPr>
          <p:nvPr userDrawn="1"/>
        </p:nvSpPr>
        <p:spPr bwMode="gray">
          <a:xfrm>
            <a:off x="7851775" y="5353050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TextBox 20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7851774" y="5424488"/>
            <a:ext cx="1150938" cy="212725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700" b="1" kern="1200" noProof="1" smtClean="0">
                <a:solidFill>
                  <a:srgbClr val="000000"/>
                </a:solidFill>
                <a:latin typeface="AA Zuehlke" pitchFamily="2" charset="0"/>
                <a:ea typeface="+mn-ea"/>
                <a:cs typeface="+mn-cs"/>
              </a:rPr>
              <a:t>Workshop 6 (ws6C) native Entwicklung für mobile Geräte</a:t>
            </a:r>
            <a:endParaRPr lang="en-US" sz="700" b="1" kern="1200" noProof="1" smtClean="0">
              <a:solidFill>
                <a:srgbClr val="000000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7851776" y="5870574"/>
            <a:ext cx="1150937" cy="695142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de-DE"/>
            </a:defPPr>
            <a:lvl1pPr>
              <a:defRPr lang="de-CH" sz="700" dirty="0">
                <a:solidFill>
                  <a:srgbClr val="000000"/>
                </a:solidFill>
                <a:latin typeface="AA Zuehlke" pitchFamily="2" charset="0"/>
              </a:defRPr>
            </a:lvl1pPr>
          </a:lstStyle>
          <a:p>
            <a:pPr lvl="0"/>
            <a:r>
              <a:rPr lang="en-US" noProof="1" smtClean="0"/>
              <a:t>Tobias Zürcher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51775" y="5743575"/>
            <a:ext cx="1150938" cy="106363"/>
          </a:xfrm>
        </p:spPr>
        <p:txBody>
          <a:bodyPr vert="horz" wrap="none" lIns="0" tIns="0" rIns="0" bIns="0" rtlCol="0" anchor="t" anchorCtr="0"/>
          <a:lstStyle>
            <a:lvl1pPr>
              <a:defRPr lang="de-CH" smtClean="0"/>
            </a:lvl1pPr>
          </a:lstStyle>
          <a:p>
            <a:r>
              <a:rPr lang="de-CH" dirty="0" smtClean="0"/>
              <a:t>17. Februar 2014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1775" y="5637213"/>
            <a:ext cx="1150938" cy="106363"/>
          </a:xfrm>
        </p:spPr>
        <p:txBody>
          <a:bodyPr vert="horz" wrap="none" lIns="0" tIns="0" rIns="0" bIns="0" rtlCol="0" anchor="t" anchorCtr="0"/>
          <a:lstStyle>
            <a:lvl1pPr>
              <a:defRPr lang="de-CH" smtClean="0"/>
            </a:lvl1pPr>
          </a:lstStyle>
          <a:p>
            <a:r>
              <a:rPr lang="de-CH" smtClean="0"/>
              <a:t>Folie </a:t>
            </a:r>
            <a:fld id="{C84346D0-4FF9-4D74-9102-74BAB8C7A4C4}" type="slidenum">
              <a:rPr lang="de-CH" smtClean="0"/>
              <a:t>‹#›</a:t>
            </a:fld>
            <a:r>
              <a:rPr lang="de-CH" smtClean="0"/>
              <a:t> von 29</a:t>
            </a:r>
            <a:endParaRPr lang="de-CH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780005" y="6673221"/>
            <a:ext cx="784179" cy="10636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 smtClean="0">
              <a:latin typeface="AA Zuehlk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Medium" preserve="1" userDrawn="1">
  <p:cSld name="Text Slide Med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82" y="1646775"/>
            <a:ext cx="7556633" cy="48476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</a:t>
            </a:r>
            <a:r>
              <a:rPr lang="de-CH" dirty="0" err="1" smtClean="0"/>
              <a:t>February</a:t>
            </a:r>
            <a:r>
              <a:rPr lang="de-CH" dirty="0" smtClean="0"/>
              <a:t> 2016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‹#›</a:t>
            </a:fld>
            <a:r>
              <a:rPr lang="de-CH" smtClean="0"/>
              <a:t> von 29</a:t>
            </a:r>
            <a:endParaRPr lang="de-CH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707313" y="6673221"/>
            <a:ext cx="784179" cy="10636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 smtClean="0">
              <a:latin typeface="AA Zuehlk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Large" preserve="1" userDrawn="1">
  <p:cSld name="Text Slid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82" y="1646775"/>
            <a:ext cx="8839836" cy="48476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17. </a:t>
            </a:r>
            <a:r>
              <a:rPr lang="de-CH" dirty="0" err="1" smtClean="0"/>
              <a:t>February</a:t>
            </a:r>
            <a:r>
              <a:rPr lang="de-CH" dirty="0" smtClean="0"/>
              <a:t> 2014</a:t>
            </a:r>
            <a:endParaRPr lang="de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ABC3244A-592F-4B5E-8E3E-46043284D78E}" type="slidenum">
              <a:rPr lang="de-CH" smtClean="0"/>
              <a:t>‹#›</a:t>
            </a:fld>
            <a:r>
              <a:rPr lang="de-CH" smtClean="0"/>
              <a:t> von 29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" type="twoObj" preserve="1">
  <p:cSld name="Slid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46239"/>
            <a:ext cx="2424113" cy="4848225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1200"/>
              </a:spcBef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17800" y="1646239"/>
            <a:ext cx="3706812" cy="4848225"/>
          </a:xfrm>
        </p:spPr>
        <p:txBody>
          <a:bodyPr/>
          <a:lstStyle>
            <a:lvl1pPr>
              <a:spcBef>
                <a:spcPts val="1200"/>
              </a:spcBef>
              <a:defRPr sz="2000"/>
            </a:lvl1pPr>
            <a:lvl2pPr>
              <a:spcBef>
                <a:spcPts val="1200"/>
              </a:spcBef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 </a:t>
            </a:r>
            <a:r>
              <a:rPr lang="de-CH" dirty="0" err="1" smtClean="0"/>
              <a:t>ürcher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DFAA7F92-1B76-4A5E-87E0-1529FDC4CA41}" type="slidenum">
              <a:rPr lang="de-CH" smtClean="0"/>
              <a:t>‹#›</a:t>
            </a:fld>
            <a:r>
              <a:rPr lang="de-CH" smtClean="0"/>
              <a:t> von 29</a:t>
            </a:r>
            <a:endParaRPr lang="de-CH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780005" y="6673221"/>
            <a:ext cx="784179" cy="10636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00" dirty="0" err="1" smtClean="0">
              <a:latin typeface="AA Zuehlke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Frames" preserve="1" userDrawn="1">
  <p:cSld name="Slide with 3 Fra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Line1"/>
          <p:cNvSpPr>
            <a:spLocks noChangeShapeType="1"/>
          </p:cNvSpPr>
          <p:nvPr userDrawn="1"/>
        </p:nvSpPr>
        <p:spPr bwMode="gray">
          <a:xfrm>
            <a:off x="152400" y="4070601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2"/>
          <p:cNvSpPr>
            <a:spLocks noChangeShapeType="1"/>
          </p:cNvSpPr>
          <p:nvPr userDrawn="1"/>
        </p:nvSpPr>
        <p:spPr bwMode="gray">
          <a:xfrm>
            <a:off x="1435100" y="4070601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2717800" y="1646238"/>
            <a:ext cx="3698875" cy="484822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6"/>
          </p:nvPr>
        </p:nvSpPr>
        <p:spPr>
          <a:xfrm>
            <a:off x="152400" y="1574800"/>
            <a:ext cx="2424113" cy="24241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7"/>
          </p:nvPr>
        </p:nvSpPr>
        <p:spPr>
          <a:xfrm>
            <a:off x="152400" y="4141787"/>
            <a:ext cx="2424113" cy="242411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6C5D6BB-F99E-4800-B1EA-BED6520AB6C5}" type="slidenum">
              <a:rPr lang="de-CH" smtClean="0"/>
              <a:t>‹#›</a:t>
            </a:fld>
            <a:r>
              <a:rPr lang="de-CH" smtClean="0"/>
              <a:t> von 29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52082" y="220995"/>
            <a:ext cx="6274118" cy="12125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083" y="1646775"/>
            <a:ext cx="6264594" cy="4847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84788" y="6673221"/>
            <a:ext cx="1139825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>
              <a:defRPr lang="en-US" sz="700" noProof="1" smtClean="0">
                <a:solidFill>
                  <a:srgbClr val="000000"/>
                </a:solidFill>
                <a:latin typeface="AA Zuehlke" pitchFamily="2" charset="0"/>
              </a:defRPr>
            </a:lvl1pPr>
          </a:lstStyle>
          <a:p>
            <a:r>
              <a:rPr lang="de-CH" dirty="0" smtClean="0"/>
              <a:t>17. </a:t>
            </a:r>
            <a:r>
              <a:rPr lang="de-CH" dirty="0" err="1" smtClean="0"/>
              <a:t>February</a:t>
            </a:r>
            <a:r>
              <a:rPr lang="de-CH" dirty="0" smtClean="0"/>
              <a:t> 2014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082" y="6673221"/>
            <a:ext cx="4989831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>
              <a:defRPr lang="de-CH" sz="700" dirty="0">
                <a:solidFill>
                  <a:srgbClr val="000000"/>
                </a:solidFill>
                <a:latin typeface="AA Zuehlke" pitchFamily="2" charset="0"/>
              </a:defRPr>
            </a:lvl1pPr>
          </a:lstStyle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7488" y="6673221"/>
            <a:ext cx="1139825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>
              <a:defRPr lang="de-CH" sz="700" smtClean="0">
                <a:solidFill>
                  <a:srgbClr val="000000"/>
                </a:solidFill>
                <a:latin typeface="AA Zuehlke" pitchFamily="2" charset="0"/>
              </a:defRPr>
            </a:lvl1pPr>
          </a:lstStyle>
          <a:p>
            <a:r>
              <a:rPr lang="de-CH" smtClean="0"/>
              <a:t>Folie </a:t>
            </a:r>
            <a:fld id="{F80F40BF-7FCC-40D2-B09C-4A88DA55F08B}" type="slidenum">
              <a:rPr lang="de-CH" smtClean="0"/>
              <a:t>‹#›</a:t>
            </a:fld>
            <a:r>
              <a:rPr lang="de-CH" smtClean="0"/>
              <a:t> von 29</a:t>
            </a:r>
            <a:endParaRPr lang="de-CH" dirty="0"/>
          </a:p>
        </p:txBody>
      </p:sp>
      <p:sp>
        <p:nvSpPr>
          <p:cNvPr id="8" name="Line12"/>
          <p:cNvSpPr>
            <a:spLocks noChangeShapeType="1"/>
          </p:cNvSpPr>
          <p:nvPr/>
        </p:nvSpPr>
        <p:spPr bwMode="gray">
          <a:xfrm>
            <a:off x="7851775" y="6637338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1"/>
          <p:cNvSpPr>
            <a:spLocks noChangeShapeType="1"/>
          </p:cNvSpPr>
          <p:nvPr/>
        </p:nvSpPr>
        <p:spPr bwMode="gray">
          <a:xfrm>
            <a:off x="152400" y="1504950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6"/>
          <p:cNvSpPr>
            <a:spLocks noChangeShapeType="1"/>
          </p:cNvSpPr>
          <p:nvPr/>
        </p:nvSpPr>
        <p:spPr bwMode="gray">
          <a:xfrm>
            <a:off x="152400" y="6637338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7"/>
          <p:cNvSpPr>
            <a:spLocks noChangeShapeType="1"/>
          </p:cNvSpPr>
          <p:nvPr/>
        </p:nvSpPr>
        <p:spPr bwMode="gray">
          <a:xfrm>
            <a:off x="1435100" y="6637338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8"/>
          <p:cNvSpPr>
            <a:spLocks noChangeShapeType="1"/>
          </p:cNvSpPr>
          <p:nvPr/>
        </p:nvSpPr>
        <p:spPr bwMode="gray">
          <a:xfrm>
            <a:off x="2717800" y="6637338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9"/>
          <p:cNvSpPr>
            <a:spLocks noChangeShapeType="1"/>
          </p:cNvSpPr>
          <p:nvPr/>
        </p:nvSpPr>
        <p:spPr bwMode="gray">
          <a:xfrm>
            <a:off x="4002088" y="6637338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10"/>
          <p:cNvSpPr>
            <a:spLocks noChangeShapeType="1"/>
          </p:cNvSpPr>
          <p:nvPr/>
        </p:nvSpPr>
        <p:spPr bwMode="gray">
          <a:xfrm>
            <a:off x="5284788" y="6637338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Line2"/>
          <p:cNvSpPr>
            <a:spLocks noChangeShapeType="1"/>
          </p:cNvSpPr>
          <p:nvPr/>
        </p:nvSpPr>
        <p:spPr bwMode="gray">
          <a:xfrm>
            <a:off x="1435100" y="1504950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3"/>
          <p:cNvSpPr>
            <a:spLocks noChangeShapeType="1"/>
          </p:cNvSpPr>
          <p:nvPr/>
        </p:nvSpPr>
        <p:spPr bwMode="gray">
          <a:xfrm>
            <a:off x="2717800" y="1504950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4"/>
          <p:cNvSpPr>
            <a:spLocks noChangeShapeType="1"/>
          </p:cNvSpPr>
          <p:nvPr/>
        </p:nvSpPr>
        <p:spPr bwMode="gray">
          <a:xfrm>
            <a:off x="4002088" y="1504950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5"/>
          <p:cNvSpPr>
            <a:spLocks noChangeShapeType="1"/>
          </p:cNvSpPr>
          <p:nvPr/>
        </p:nvSpPr>
        <p:spPr bwMode="gray">
          <a:xfrm>
            <a:off x="5284788" y="1504950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118"/>
          <p:cNvSpPr>
            <a:spLocks noChangeShapeType="1"/>
          </p:cNvSpPr>
          <p:nvPr/>
        </p:nvSpPr>
        <p:spPr bwMode="gray">
          <a:xfrm>
            <a:off x="-347663" y="6565900"/>
            <a:ext cx="285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0" name="Line 122"/>
          <p:cNvSpPr>
            <a:spLocks noChangeShapeType="1"/>
          </p:cNvSpPr>
          <p:nvPr/>
        </p:nvSpPr>
        <p:spPr bwMode="gray">
          <a:xfrm>
            <a:off x="-347663" y="5424488"/>
            <a:ext cx="285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1" name="Line 123"/>
          <p:cNvSpPr>
            <a:spLocks noChangeShapeType="1"/>
          </p:cNvSpPr>
          <p:nvPr/>
        </p:nvSpPr>
        <p:spPr bwMode="gray">
          <a:xfrm>
            <a:off x="-347663" y="5283200"/>
            <a:ext cx="285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2" name="Line 125"/>
          <p:cNvSpPr>
            <a:spLocks noChangeShapeType="1"/>
          </p:cNvSpPr>
          <p:nvPr/>
        </p:nvSpPr>
        <p:spPr bwMode="gray">
          <a:xfrm>
            <a:off x="-347663" y="6637338"/>
            <a:ext cx="285750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3" name="Line 126"/>
          <p:cNvSpPr>
            <a:spLocks noChangeShapeType="1"/>
          </p:cNvSpPr>
          <p:nvPr/>
        </p:nvSpPr>
        <p:spPr bwMode="gray">
          <a:xfrm>
            <a:off x="-347663" y="5353050"/>
            <a:ext cx="285750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4" name="Line 127"/>
          <p:cNvSpPr>
            <a:spLocks noChangeShapeType="1"/>
          </p:cNvSpPr>
          <p:nvPr/>
        </p:nvSpPr>
        <p:spPr bwMode="gray">
          <a:xfrm>
            <a:off x="-347663" y="4070350"/>
            <a:ext cx="285750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5" name="Line 128"/>
          <p:cNvSpPr>
            <a:spLocks noChangeShapeType="1"/>
          </p:cNvSpPr>
          <p:nvPr/>
        </p:nvSpPr>
        <p:spPr bwMode="gray">
          <a:xfrm>
            <a:off x="-347663" y="2787650"/>
            <a:ext cx="285750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6" name="Line 129"/>
          <p:cNvSpPr>
            <a:spLocks noChangeShapeType="1"/>
          </p:cNvSpPr>
          <p:nvPr/>
        </p:nvSpPr>
        <p:spPr bwMode="gray">
          <a:xfrm>
            <a:off x="-347663" y="1504950"/>
            <a:ext cx="285750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7" name="Line 130"/>
          <p:cNvSpPr>
            <a:spLocks noChangeShapeType="1"/>
          </p:cNvSpPr>
          <p:nvPr/>
        </p:nvSpPr>
        <p:spPr bwMode="gray">
          <a:xfrm>
            <a:off x="-347663" y="4140200"/>
            <a:ext cx="285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8" name="Line 131"/>
          <p:cNvSpPr>
            <a:spLocks noChangeShapeType="1"/>
          </p:cNvSpPr>
          <p:nvPr/>
        </p:nvSpPr>
        <p:spPr bwMode="gray">
          <a:xfrm>
            <a:off x="-347663" y="3998913"/>
            <a:ext cx="285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29" name="Line 132"/>
          <p:cNvSpPr>
            <a:spLocks noChangeShapeType="1"/>
          </p:cNvSpPr>
          <p:nvPr/>
        </p:nvSpPr>
        <p:spPr bwMode="gray">
          <a:xfrm>
            <a:off x="-347663" y="2857500"/>
            <a:ext cx="285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0" name="Line 133"/>
          <p:cNvSpPr>
            <a:spLocks noChangeShapeType="1"/>
          </p:cNvSpPr>
          <p:nvPr/>
        </p:nvSpPr>
        <p:spPr bwMode="gray">
          <a:xfrm>
            <a:off x="-347663" y="2716213"/>
            <a:ext cx="2857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1" name="Line 134"/>
          <p:cNvSpPr>
            <a:spLocks noChangeShapeType="1"/>
          </p:cNvSpPr>
          <p:nvPr/>
        </p:nvSpPr>
        <p:spPr bwMode="gray">
          <a:xfrm>
            <a:off x="-346075" y="1574800"/>
            <a:ext cx="28416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2" name="Line 135"/>
          <p:cNvSpPr>
            <a:spLocks noChangeShapeType="1"/>
          </p:cNvSpPr>
          <p:nvPr/>
        </p:nvSpPr>
        <p:spPr bwMode="gray">
          <a:xfrm>
            <a:off x="152400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3" name="Line 137"/>
          <p:cNvSpPr>
            <a:spLocks noChangeShapeType="1"/>
          </p:cNvSpPr>
          <p:nvPr/>
        </p:nvSpPr>
        <p:spPr bwMode="gray">
          <a:xfrm>
            <a:off x="1292225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4" name="Line 138"/>
          <p:cNvSpPr>
            <a:spLocks noChangeShapeType="1"/>
          </p:cNvSpPr>
          <p:nvPr/>
        </p:nvSpPr>
        <p:spPr bwMode="gray">
          <a:xfrm>
            <a:off x="1435100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5" name="Line 139"/>
          <p:cNvSpPr>
            <a:spLocks noChangeShapeType="1"/>
          </p:cNvSpPr>
          <p:nvPr/>
        </p:nvSpPr>
        <p:spPr bwMode="gray">
          <a:xfrm>
            <a:off x="2576513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6" name="Line 140"/>
          <p:cNvSpPr>
            <a:spLocks noChangeShapeType="1"/>
          </p:cNvSpPr>
          <p:nvPr/>
        </p:nvSpPr>
        <p:spPr bwMode="gray">
          <a:xfrm>
            <a:off x="2717800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7" name="Line 141"/>
          <p:cNvSpPr>
            <a:spLocks noChangeShapeType="1"/>
          </p:cNvSpPr>
          <p:nvPr/>
        </p:nvSpPr>
        <p:spPr bwMode="gray">
          <a:xfrm>
            <a:off x="3859213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8" name="Line 142"/>
          <p:cNvSpPr>
            <a:spLocks noChangeShapeType="1"/>
          </p:cNvSpPr>
          <p:nvPr/>
        </p:nvSpPr>
        <p:spPr bwMode="gray">
          <a:xfrm>
            <a:off x="4002088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39" name="Line 143"/>
          <p:cNvSpPr>
            <a:spLocks noChangeShapeType="1"/>
          </p:cNvSpPr>
          <p:nvPr/>
        </p:nvSpPr>
        <p:spPr bwMode="gray">
          <a:xfrm>
            <a:off x="5141913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0" name="Line 144"/>
          <p:cNvSpPr>
            <a:spLocks noChangeShapeType="1"/>
          </p:cNvSpPr>
          <p:nvPr/>
        </p:nvSpPr>
        <p:spPr bwMode="gray">
          <a:xfrm>
            <a:off x="5284788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1" name="Line 145"/>
          <p:cNvSpPr>
            <a:spLocks noChangeShapeType="1"/>
          </p:cNvSpPr>
          <p:nvPr/>
        </p:nvSpPr>
        <p:spPr bwMode="gray">
          <a:xfrm>
            <a:off x="6426200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2" name="Line 146"/>
          <p:cNvSpPr>
            <a:spLocks noChangeShapeType="1"/>
          </p:cNvSpPr>
          <p:nvPr/>
        </p:nvSpPr>
        <p:spPr bwMode="gray">
          <a:xfrm>
            <a:off x="7851775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3" name="Line 147"/>
          <p:cNvSpPr>
            <a:spLocks noChangeShapeType="1"/>
          </p:cNvSpPr>
          <p:nvPr/>
        </p:nvSpPr>
        <p:spPr bwMode="gray">
          <a:xfrm>
            <a:off x="8991600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4" name="Line 149"/>
          <p:cNvSpPr>
            <a:spLocks noChangeShapeType="1"/>
          </p:cNvSpPr>
          <p:nvPr/>
        </p:nvSpPr>
        <p:spPr bwMode="gray">
          <a:xfrm>
            <a:off x="6567488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5" name="Line 150"/>
          <p:cNvSpPr>
            <a:spLocks noChangeShapeType="1"/>
          </p:cNvSpPr>
          <p:nvPr/>
        </p:nvSpPr>
        <p:spPr bwMode="gray">
          <a:xfrm>
            <a:off x="7708900" y="6921500"/>
            <a:ext cx="0" cy="2857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46" name="TextBox 45"/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7851775" y="6673221"/>
            <a:ext cx="1150937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en-US" sz="700" kern="1200" noProof="1" smtClean="0">
                <a:solidFill>
                  <a:srgbClr val="000000"/>
                </a:solidFill>
                <a:latin typeface="AA Zuehlke" pitchFamily="2" charset="0"/>
                <a:ea typeface="+mn-ea"/>
                <a:cs typeface="+mn-cs"/>
              </a:rPr>
              <a:t>© Zühlke 2014</a:t>
            </a:r>
          </a:p>
        </p:txBody>
      </p:sp>
      <p:sp>
        <p:nvSpPr>
          <p:cNvPr id="50" name="Line10"/>
          <p:cNvSpPr>
            <a:spLocks noChangeShapeType="1"/>
          </p:cNvSpPr>
          <p:nvPr/>
        </p:nvSpPr>
        <p:spPr bwMode="gray">
          <a:xfrm>
            <a:off x="6567488" y="6637338"/>
            <a:ext cx="1139825" cy="0"/>
          </a:xfrm>
          <a:prstGeom prst="line">
            <a:avLst/>
          </a:prstGeom>
          <a:noFill/>
          <a:ln w="25400">
            <a:solidFill>
              <a:srgbClr val="FF820A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026" name="Logo" descr="C:\Users\Luc Benninger\Desktop\Zuehlke_Logo_rgb_300dpi.png"/>
          <p:cNvPicPr>
            <a:picLocks noChangeArrowheads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88" y="292100"/>
            <a:ext cx="1141412" cy="114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0" r:id="rId2"/>
    <p:sldLayoutId id="2147483671" r:id="rId3"/>
    <p:sldLayoutId id="2147483649" r:id="rId4"/>
    <p:sldLayoutId id="2147483651" r:id="rId5"/>
    <p:sldLayoutId id="2147483664" r:id="rId6"/>
    <p:sldLayoutId id="2147483666" r:id="rId7"/>
    <p:sldLayoutId id="2147483652" r:id="rId8"/>
    <p:sldLayoutId id="2147483663" r:id="rId9"/>
    <p:sldLayoutId id="2147483655" r:id="rId10"/>
    <p:sldLayoutId id="2147483654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2800" kern="1200">
          <a:solidFill>
            <a:srgbClr val="FF820A"/>
          </a:solidFill>
          <a:latin typeface="AA Zuehlke Medium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200" kern="1200">
          <a:solidFill>
            <a:schemeClr val="tx1"/>
          </a:solidFill>
          <a:latin typeface="AA Zuehlke Medium" pitchFamily="2" charset="0"/>
          <a:ea typeface="+mn-ea"/>
          <a:cs typeface="+mn-cs"/>
        </a:defRPr>
      </a:lvl1pPr>
      <a:lvl2pPr marL="265113" indent="-265113" algn="l" defTabSz="914400" rtl="0" eaLnBrk="1" latinLnBrk="0" hangingPunct="1">
        <a:lnSpc>
          <a:spcPct val="98000"/>
        </a:lnSpc>
        <a:spcBef>
          <a:spcPts val="1320"/>
        </a:spcBef>
        <a:buClr>
          <a:srgbClr val="808080"/>
        </a:buClr>
        <a:buSzPct val="75000"/>
        <a:buFont typeface="AA Zuehlke" pitchFamily="2" charset="0"/>
        <a:buChar char="•"/>
        <a:defRPr sz="220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538163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000000"/>
        </a:buClr>
        <a:buFont typeface="AA Zuehlke" pitchFamily="2" charset="0"/>
        <a:buChar char="–"/>
        <a:defRPr sz="180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80327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000000"/>
        </a:buClr>
        <a:buFont typeface="AA Zuehlke" pitchFamily="2" charset="0"/>
        <a:buChar char="–"/>
        <a:defRPr sz="180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07632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000000"/>
        </a:buClr>
        <a:buFont typeface="AA Zuehlke" pitchFamily="2" charset="0"/>
        <a:buChar char="–"/>
        <a:defRPr sz="180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jpg"/><Relationship Id="rId3" Type="http://schemas.openxmlformats.org/officeDocument/2006/relationships/hyperlink" Target="mailto:tobias.zuercher@zuehlke.com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1.jpeg"/><Relationship Id="rId17" Type="http://schemas.openxmlformats.org/officeDocument/2006/relationships/image" Target="../media/image16.jp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.png"/><Relationship Id="rId1" Type="http://schemas.openxmlformats.org/officeDocument/2006/relationships/tags" Target="../tags/tag11.xml"/><Relationship Id="rId6" Type="http://schemas.openxmlformats.org/officeDocument/2006/relationships/hyperlink" Target="mailto:matthias.baumeler@zuehlke.com" TargetMode="External"/><Relationship Id="rId11" Type="http://schemas.openxmlformats.org/officeDocument/2006/relationships/image" Target="../media/image10.png"/><Relationship Id="rId5" Type="http://schemas.openxmlformats.org/officeDocument/2006/relationships/hyperlink" Target="mailto:philipp.kaelin@zuehlke.com" TargetMode="External"/><Relationship Id="rId15" Type="http://schemas.openxmlformats.org/officeDocument/2006/relationships/image" Target="../media/image14.jpg"/><Relationship Id="rId10" Type="http://schemas.microsoft.com/office/2007/relationships/hdphoto" Target="../media/hdphoto4.wdp"/><Relationship Id="rId4" Type="http://schemas.openxmlformats.org/officeDocument/2006/relationships/hyperlink" Target="mailto:michael.muehlebach@zuehlke.com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Workshop 6 (ws6C) </a:t>
            </a:r>
            <a:br>
              <a:rPr lang="de-CH" dirty="0"/>
            </a:br>
            <a:r>
              <a:rPr lang="de-CH" dirty="0" smtClean="0"/>
              <a:t>Mobile App Development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571577"/>
            <a:ext cx="6273800" cy="2922849"/>
          </a:xfrm>
        </p:spPr>
        <p:txBody>
          <a:bodyPr/>
          <a:lstStyle/>
          <a:p>
            <a:r>
              <a:rPr lang="de-CH" dirty="0" smtClean="0"/>
              <a:t>Lektion 1: Administratives &amp; Einführung</a:t>
            </a:r>
            <a:endParaRPr lang="de-CH" dirty="0"/>
          </a:p>
        </p:txBody>
      </p:sp>
      <p:pic>
        <p:nvPicPr>
          <p:cNvPr id="8" name="Picture 4" descr="http://www.digi-news.ch/schulen/20100624/uploads/apple_logo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>
                        <a14:foregroundMark x1="56444" y1="12162" x2="56444" y2="1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6" r="15609"/>
          <a:stretch/>
        </p:blipFill>
        <p:spPr bwMode="auto">
          <a:xfrm>
            <a:off x="152082" y="4213178"/>
            <a:ext cx="1055179" cy="116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dosenfischer.de/wp-content/uploads/2009/06/android_vector-580x43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87" b="92644" l="22069" r="78448">
                        <a14:foregroundMark x1="27931" y1="45287" x2="27931" y2="45287"/>
                        <a14:foregroundMark x1="74310" y1="48506" x2="74310" y2="48506"/>
                        <a14:foregroundMark x1="48621" y1="21149" x2="48621" y2="21149"/>
                        <a14:foregroundMark x1="42586" y1="25977" x2="42586" y2="25977"/>
                        <a14:foregroundMark x1="58103" y1="25517" x2="58103" y2="25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04" t="7413" r="21232" b="3409"/>
          <a:stretch/>
        </p:blipFill>
        <p:spPr bwMode="auto">
          <a:xfrm>
            <a:off x="1435284" y="4254942"/>
            <a:ext cx="1039933" cy="120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</a:t>
            </a:r>
            <a:r>
              <a:rPr lang="de-CH" dirty="0" smtClean="0"/>
              <a:t>. </a:t>
            </a:r>
            <a:r>
              <a:rPr lang="de-CH" dirty="0" err="1" smtClean="0"/>
              <a:t>February</a:t>
            </a:r>
            <a:r>
              <a:rPr lang="de-CH" dirty="0" smtClean="0"/>
              <a:t> </a:t>
            </a:r>
            <a:r>
              <a:rPr lang="de-CH" dirty="0" smtClean="0"/>
              <a:t>2016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283F4FF1-ADE9-4023-B791-84DCF188246B}" type="slidenum">
              <a:rPr lang="de-CH" smtClean="0"/>
              <a:t>1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1026" name="Picture 2" descr="http://s3.amazonaws.com/nlga/uploads/item/image/24639/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240" y="4254942"/>
            <a:ext cx="1197554" cy="119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4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Android IDE’s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10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4098" name="Picture 2" descr="http://www.simtec-system.de/wp-content/uploads/2015/05/android-studio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775" y="258514"/>
            <a:ext cx="26670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3.amazonaws.com/infinum.web.production/repository_items/files/000/000/168/original/android-studio-3.png?13935996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0" y="1789353"/>
            <a:ext cx="6914343" cy="43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45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Es</a:t>
            </a:r>
            <a:r>
              <a:rPr lang="en-GB" dirty="0" smtClean="0"/>
              <a:t> </a:t>
            </a:r>
            <a:r>
              <a:rPr lang="en-GB" dirty="0" err="1" smtClean="0"/>
              <a:t>gibt</a:t>
            </a:r>
            <a:r>
              <a:rPr lang="en-GB" dirty="0" smtClean="0"/>
              <a:t> </a:t>
            </a:r>
            <a:r>
              <a:rPr lang="en-GB" dirty="0" err="1" smtClean="0"/>
              <a:t>auch</a:t>
            </a:r>
            <a:r>
              <a:rPr lang="en-GB" dirty="0" smtClean="0"/>
              <a:t> </a:t>
            </a:r>
            <a:r>
              <a:rPr lang="en-GB" dirty="0" err="1" smtClean="0"/>
              <a:t>noch</a:t>
            </a:r>
            <a:r>
              <a:rPr lang="en-GB" dirty="0" smtClean="0"/>
              <a:t> </a:t>
            </a:r>
            <a:r>
              <a:rPr lang="en-GB" dirty="0" err="1" smtClean="0"/>
              <a:t>mehr</a:t>
            </a:r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11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8194" name="Picture 2" descr="http://www.notebookcheck.com/fileadmin/_migrated/pics/DSC00426_0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01" b="4176"/>
          <a:stretch/>
        </p:blipFill>
        <p:spPr bwMode="auto">
          <a:xfrm>
            <a:off x="4286845" y="2716110"/>
            <a:ext cx="4705074" cy="335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i1.wp.com/www.mobiflip.de/wp-content/uploads/2013/01/ubuntu-phone-os-header.jpg?resize=584%2C34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1" b="4403"/>
          <a:stretch/>
        </p:blipFill>
        <p:spPr bwMode="auto">
          <a:xfrm>
            <a:off x="129902" y="1045967"/>
            <a:ext cx="5440143" cy="309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207739" y="5781537"/>
            <a:ext cx="936261" cy="5703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endParaRPr lang="en-GB" sz="2200" dirty="0" err="1" smtClean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68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Unterschiedliche</a:t>
            </a:r>
            <a:r>
              <a:rPr lang="en-GB" dirty="0" smtClean="0"/>
              <a:t> App </a:t>
            </a:r>
            <a:r>
              <a:rPr lang="en-GB" dirty="0" err="1" smtClean="0"/>
              <a:t>Typen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12</a:t>
            </a:fld>
            <a:r>
              <a:rPr lang="de-CH" smtClean="0"/>
              <a:t> von 29</a:t>
            </a:r>
            <a:endParaRPr lang="de-CH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781251"/>
              </p:ext>
            </p:extLst>
          </p:nvPr>
        </p:nvGraphicFramePr>
        <p:xfrm>
          <a:off x="1007550" y="2507142"/>
          <a:ext cx="6475412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Image" r:id="rId4" imgW="6476040" imgH="2717280" progId="Photoshop.Image.13">
                  <p:embed/>
                </p:oleObj>
              </mc:Choice>
              <mc:Fallback>
                <p:oleObj name="Image" r:id="rId4" imgW="6476040" imgH="27172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7550" y="2507142"/>
                        <a:ext cx="6475412" cy="271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96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>
                <a:sym typeface="Wingdings" panose="05000000000000000000" pitchFamily="2" charset="2"/>
              </a:rPr>
              <a:t>“</a:t>
            </a:r>
            <a:r>
              <a:rPr lang="en-GB" dirty="0" err="1">
                <a:sym typeface="Wingdings" panose="05000000000000000000" pitchFamily="2" charset="2"/>
              </a:rPr>
              <a:t>Verschnitt</a:t>
            </a:r>
            <a:r>
              <a:rPr lang="en-GB" dirty="0">
                <a:sym typeface="Wingdings" panose="05000000000000000000" pitchFamily="2" charset="2"/>
              </a:rPr>
              <a:t>” von Web Apps und native </a:t>
            </a:r>
            <a:r>
              <a:rPr lang="en-GB" dirty="0" smtClean="0">
                <a:sym typeface="Wingdings" panose="05000000000000000000" pitchFamily="2" charset="2"/>
              </a:rPr>
              <a:t>Apps</a:t>
            </a:r>
            <a:endParaRPr lang="en-GB" dirty="0" smtClean="0"/>
          </a:p>
          <a:p>
            <a:pPr lvl="1"/>
            <a:r>
              <a:rPr lang="en-GB" dirty="0" err="1" smtClean="0">
                <a:sym typeface="Wingdings" panose="05000000000000000000" pitchFamily="2" charset="2"/>
              </a:rPr>
              <a:t>Webtechnologien</a:t>
            </a:r>
            <a:endParaRPr lang="en-GB" dirty="0" smtClean="0">
              <a:sym typeface="Wingdings" panose="05000000000000000000" pitchFamily="2" charset="2"/>
            </a:endParaRPr>
          </a:p>
          <a:p>
            <a:pPr lvl="2"/>
            <a:r>
              <a:rPr lang="en-GB" dirty="0" err="1"/>
              <a:t>Javascript</a:t>
            </a:r>
            <a:r>
              <a:rPr lang="en-GB" dirty="0"/>
              <a:t>, HTML5 &amp; </a:t>
            </a:r>
            <a:r>
              <a:rPr lang="en-GB" dirty="0" smtClean="0"/>
              <a:t>CSS3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App Store </a:t>
            </a:r>
            <a:r>
              <a:rPr lang="en-GB" dirty="0" err="1" smtClean="0">
                <a:sym typeface="Wingdings" panose="05000000000000000000" pitchFamily="2" charset="2"/>
              </a:rPr>
              <a:t>möglich</a:t>
            </a:r>
            <a:endParaRPr lang="en-GB" dirty="0" smtClean="0">
              <a:sym typeface="Wingdings" panose="05000000000000000000" pitchFamily="2" charset="2"/>
            </a:endParaRP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Native </a:t>
            </a:r>
            <a:r>
              <a:rPr lang="en-GB" dirty="0" err="1" smtClean="0">
                <a:sym typeface="Wingdings" panose="05000000000000000000" pitchFamily="2" charset="2"/>
              </a:rPr>
              <a:t>Komponenten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wie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Kontakte</a:t>
            </a:r>
            <a:r>
              <a:rPr lang="en-GB" dirty="0" smtClean="0">
                <a:sym typeface="Wingdings" panose="05000000000000000000" pitchFamily="2" charset="2"/>
              </a:rPr>
              <a:t>, </a:t>
            </a:r>
            <a:r>
              <a:rPr lang="en-GB" dirty="0" err="1" smtClean="0">
                <a:sym typeface="Wingdings" panose="05000000000000000000" pitchFamily="2" charset="2"/>
              </a:rPr>
              <a:t>Kamera</a:t>
            </a:r>
            <a:r>
              <a:rPr lang="en-GB" dirty="0" smtClean="0">
                <a:sym typeface="Wingdings" panose="05000000000000000000" pitchFamily="2" charset="2"/>
              </a:rPr>
              <a:t>, </a:t>
            </a:r>
            <a:r>
              <a:rPr lang="en-GB" dirty="0" err="1" smtClean="0">
                <a:sym typeface="Wingdings" panose="05000000000000000000" pitchFamily="2" charset="2"/>
              </a:rPr>
              <a:t>Mikrofon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oder</a:t>
            </a:r>
            <a:r>
              <a:rPr lang="en-GB" dirty="0" smtClean="0">
                <a:sym typeface="Wingdings" panose="05000000000000000000" pitchFamily="2" charset="2"/>
              </a:rPr>
              <a:t> Notifications </a:t>
            </a:r>
            <a:r>
              <a:rPr lang="en-GB" dirty="0" err="1" smtClean="0">
                <a:sym typeface="Wingdings" panose="05000000000000000000" pitchFamily="2" charset="2"/>
              </a:rPr>
              <a:t>können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verwendet</a:t>
            </a:r>
            <a:r>
              <a:rPr lang="en-GB" dirty="0" smtClean="0">
                <a:sym typeface="Wingdings" panose="05000000000000000000" pitchFamily="2" charset="2"/>
              </a:rPr>
              <a:t> </a:t>
            </a:r>
            <a:r>
              <a:rPr lang="en-GB" dirty="0" err="1" smtClean="0">
                <a:sym typeface="Wingdings" panose="05000000000000000000" pitchFamily="2" charset="2"/>
              </a:rPr>
              <a:t>werden</a:t>
            </a:r>
            <a:endParaRPr lang="en-GB" dirty="0" smtClean="0">
              <a:sym typeface="Wingdings" panose="05000000000000000000" pitchFamily="2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Application?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13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54" y="4345578"/>
            <a:ext cx="3947560" cy="197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6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Mobile App Development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14</a:t>
            </a:fld>
            <a:r>
              <a:rPr lang="de-CH" smtClean="0"/>
              <a:t> von 29</a:t>
            </a:r>
            <a:endParaRPr lang="de-CH" dirty="0"/>
          </a:p>
        </p:txBody>
      </p:sp>
      <p:sp>
        <p:nvSpPr>
          <p:cNvPr id="7" name="AutoShape 2" descr="data:image/jpeg;base64,/9j/4AAQSkZJRgABAQAAAQABAAD/2wCEAAkGBxMREhUTEhIVFhQXGBcXGRYYFhUVFxUWFhcYFhUbFhoaHCgjHB4lHBUXITIhJTUrLy4uHB84ODMsNygtLiwBCgoKDg0OGhAQGywkICY0Ny8sLjA1NSwsLywsLCw1NC8sNDcsLDQtMC83LCwuLCw0NCwrNC4sNzUsLDQsNy00Lf/AABEIAJABXgMBIgACEQEDEQH/xAAcAAEAAgMBAQEAAAAAAAAAAAAABgcEBQgDAgH/xABNEAABAwIDBQQDCgkLBAMAAAABAAIDBBEFEiEGBzFBURMiYYEIcZEyNUJydKGxsrPBFBUjNFRzgtHSFhckM1JVYpKTlPGjwtPhU2OD/8QAGgEBAAIDAQAAAAAAAAAAAAAAAAEEAwUGAv/EACoRAQACAAUCBQMFAAAAAAAAAAABAgMEERIhBTEiQVFxoRSx0RMygeHx/9oADAMBAAIRAxEAPwC8UREBEXhVVbIxd7gPpPqC82vWkbrTpA90XlTyFwzEZQeAPG3j09S9VNbRaNYBERSCIiAiIgIiICIiAiIgIiICIiAiIgIiICIiAiIgIiICIiAiIgIiICIiAiIgIiICIsLFa3smXHujo319fJY8XErh0m9u0DxxXFBH3W6v+Zvr8fBafDWGWYZzm+Eb87cPK9tFhOcSbnUnUnqtjs++03raR9B+5ct9XbN5qm/9usaR5PXZJ0RF1ryIiICIiAiIgIiICIiAiIgIiICIiAiIgIiICIiAiIgIiICIiAiIgIiICIiAiIgIiICimNVOeU9G90eXH5/oClEr8rSegJ9ihJPXitF1zFmKVw48+Z/j/fhMCCcx98cW6+zVfiw8UfZlupt9/wBy52mu6NEzOkJxhGJsqIw9vH4TebT0P7+azlVNHUPjcHRuLXdR9/UeBUuw3argJm/tt+9v7vYuoy/VcOdK4vE+vl/X2Y90eaUIvKnqGyDMxwcOoN16rbRMTGsPQiIpBERAREQERYmI4pBTtzTzRRN6yPbGPa4hBloo+3bjDSbfjCk/14h85ct1S1TJW5o3te08HNcHA+YQeyIiAiIgIiICIiAiIgIiICIiAiIgIvnOOo9q+gUBERAREQEREBERBj4h/VSfEd9UqGqcSMuCOoI9qr/tyDYjUaH1jiub67GlqW9zdEd3utbip1aPWfb/AMLN7Va/EHd4er7ytFS8a8PN8SNOHjG2y9QvJpX2CltZ5V5lkU1S+M5mOLT1H39fNSPDtquUzf22/e393sUVul1Yy+cxsvPgnj08iLzHZZtPUNkGZjg4dQbr1VZ0lY+J2aNxafmPgRzCmuB442oGU2bIOLeR8W/u5Lpcl1SmYnZbi3xPt+GWmLFuG3REW0ZRERBUW+Leg+ieaKiIE9gZZbA9kHC4YwHTORYknQAi2p7tBySTVMt3GSaZ54kukkefO5JWXtXUOkrap775nTyk3/WO08uCuv0b6GD8GqJg1pqO17Mu0L2xZGOYB0BcX9L5eeUIKVqNmK2NpfJRVLGgXLnQStaB1JLbLHwfGKikkElNM+J4tqxxF7a2cODh4G4Xaqo3fPu3lmqY6jD6UuMod2zY8rWh7SLPIJGrg43txy34kkhMN0u8T8axuimDW1UQu4N0bKzQdo0ciCQHDhcgjjYWEudt1mxuJ0WJ080lJIyK72yOJbbK5jhrZ3C+U+QXRKAiju1W21Dho/pM4DyLiJt3yEa2OUcAbHV1hpxUEk3+0d+7S1JHU9kD7A4/Sgt1FBtlt62HV7xG2R0MrjZrJgGZidAGuBLSSTYC9z0U5QEUT2s3h0WGzNhqXSB7mCQZWFwylzmjUc7sK+tmN4FDiAmMEjg2BofI6RvZta031JcbWGU3KCVIqwxnfjh0LyyJs09vhsa1rD6i8gn12t4pg+/HDpnhkrZoL/De1rmD1ljiR67WQWei84Jmva17HBzHAOa5pDmuaRcFpGhBHNfT3hoJJAAFyToABxJKD6RV1j++bDKZxYx0lQ4aEwtBYD8dxAPrbcLTw7/aInv0tSB1HZOPsLwgt1YeM/m836qT6hWr2W2zosRB/BZw5w1dGQWSNGmpa7UjUai48VtMZ/N5v1Un1Cg4oXYe733rofk0P2bVx4up8G2spMNwigfVShmamhysHee8iNt8rRqeI14C4udUE8RVE7f7RZtKWpy9fyQPsz/eprsdt9RYpdtPIRIBcwyDJIB1AuQ4fFJtpe10EoRFpdpdq6PD2h1XO2O/uW6ue/4rG3JHjwHNBukVS1W/uhBtHT1Lx1IjYD4jvk+1fVJv6oHECSnqWX5gRvA8T3wfYCgthFqdnNpKXEI+0pJmyNGjgLhzD0e1wBbwPEa8ltkBQbael7Kcn4MneHr+EPbr5qcrX45hoqIizg4atPR3j4HgqHUcr9RgzWO8cw8XrrCBtkWLWu7w9X3lJMzHFrgQ5psQeRWPVv4FcbFJi2kqm59tcvsOWI2Regevc1RuZIcv3MscPX7nUbUTZ7FyRzuY4OabOBuCORXiXr4c5TWJidYY5ss7AsUFTEH8HDRw6O8PA8f+FsVW+yOJdlUNBPdk7h9Z9wfbp5lWQuxyGZnHwYme8cSvYGJvqIiK6zOZN9GxEtHVyVTGE007y/OBcRyPN3sf0u4kjlY25FQPC8UmpZBLTyvikHwmOLTa4NjbiNBodCu054WvaWPaHNcCHNcA5rgeIIOhCrzH9zGG1JLo2vpnnX8k7uE/EcCAPBuVBWGC778ShsJhFUN5l7MjyPB0dgPWQVO8D38UcpDamCWAni5pE0Y8SQA72NKieMbhayPWmqIZhbg4OheegA7zfaQq1x3Aamik7KqhfE/kHDRw6scNHDxBKDsfDMShqY2ywSskjdwewhw8RpwI5jiFG95+1/4ronStsZnns4QeGci5cR0aAT4mw5rnzdftnJhlWw5v6PI5rJmE93KTbtB0c29/EXHNS30kq0mspofgsgMg9csjmu+aFqCtqCjqcTqwxpdNUTOJLnHUni5zieAABPgArZpvR9JYO0xACSwuGwZmNPMAmQFw8bD1Kttgdr3YVO6dkLJXOjMYDiQGgua4kW590D2qe/z/ANT+hw/53oK8222Rnwuo7CexBGaORt8sjOFxfgRwLTwPUEE3buJ23fWQvo6h+aaABzHk3dJDo3vdS0kC/MObzBJqjeDvEfi7ImyU0cbonOLXtc4mzgA5uvI5WnyX7uXrDFjFNY6PL43DqHRusD+0GnyQb70jvfKH5JH9tOoFs7FVVDjQ0tyalzA5g0D+yzPbmP8AZbcuPxQeSnvpHe+UPySP7adPRzpw7EpXEe4pn28CZIhceWYeaDZR+j/N2d3V0Ykt7kROLL9M+YG3jl8lU+O4RLR1ElNO20kbsrgDcHQFpB5gggjwIXai5p9ISINxUEDV0EZPicz2/Q0IJv6OWNvlpZ6V5JEDmuZfkybNdo8A5jj+2o5v424fLO7DoHlsMdu2INu1ksDlNuLW6af2r39yF7ejUfy9Z+rj+s5VDida6eaWZ3upXvkPre4uPzlBI93+wdRi0jmxkRxMt2kzgSGk8GtHwnHjbTxI0vPMX3AysiLqasbLIBpG+Lsg8jjZ4e6xPIEWvxI4qwNyWHiHCKcgAOlMkriPhFzyGk+ORrB5KdoOJ6OrmpJmyRufFNE7Q6tcxzdCCD5gg+IK6s2b2i/GOE/hJAD3QyB7RwEjA5r7amwJFx4ELyxDdfhU8r5paTNJI5z3u7aobmc43cbNkAFySdFsqfZ+noKKaGlj7OPJK7Lne/vFlibvcTyGiDjtWLsdsBW440TyTCOCNrIGSPBddsTQ0NiYLd0czcDMTxOa1dLrzdlTNjwqia0WBgY/zkHaOPmXEoKM273Q1GGwGpZM2oiZbtLMMb2AkAOy3ddtzrrcX4WuRA8GxOSlniqIXWkieHtOvI6g24gi4I5gkLrnbxgOG1wP6LUfNE4j51xyg7SrsYZFSPqzqxkLprcy0Mz2HiQuPcexmatnfUTvzSPNz0A5NaOTQNAF1xsZ3sOo82t6WnvfW94mXuo7tRvGwmge6N5EsrdHRwxteWm9iHONmAjW4vcdEEJ2M3Hwz0sc1bPM18rQ8RxZG5GuF2hxex13WIvoLHTW1zoN6u6xmFwtqaeZ74i8RubJlL2lwJa4OaACNLWtppxvpJ630gIgbQ0D3Dq+ZsdumjWO+lV/t7vLqsWYInsZFA1wfkZckkCwMjjxtmOgsNeZAQYe6zGJKXFKUxk2klZC8X0cyVwYQetiQ4eLQut1xvsR740Xyqn+2YuyEBERBpNotn21IzNIbKBo7k7wd+/l8yrrE6aSElkrS1w114EdWngR6lcCx62ijmbklYHt6EcPEdD4ha3N9Opjzvrxb7+7Bi4MW5juphsq9WyqWYzu/Iu6lf8A/m//ALX/AHH2qHVdFLC7JIwtd0OnmOo8QtJjZPEwp8UfhStTEr3hkCVfXaLADyv3trKv+lLH4vRndovkvWA+sA6lYc9e48NPpXumWtJstLZVFYI9b2I1FuNxwsrpoKkSxRyDg9jXj1OAcPpXOUsqvzY43oKT9RF9QWW96bhfp7o9VvKV2zMNwtXtVTySUVSyEkSuhlEZaS0iQsOSxGoN7araItquuM/5UV36bVf68v8AEulN0G1DK7D4mmTNUQtEcrS7M+7dGPN9SHNAN+uYclWu9vdZLHLJWUMZkheS+SJgJfE5xu4taNSwk309zrpYaVNQV0sDxJDK+N44PY5zHDrq03QdtqsPSDngGGhkhb2zpGGEfCuD+UI52yEgnhct6hU4N6WL5cv4c+3xIr+3JdRrEcRnqpO0nlkmkOmZ7nPd4AX5a6AIPCmgdI9sbBdz3BrR1c42A9pVwekjhZbPSVGpDonQk8gY3F7b+J7V3sPRZG5vdhK2ZldXRmNsZzQwuFnuf8GR4PuQ3iAdbgHQAZrX242XjxOkfTSHKTZ0b7XMcjb5XW8yCOYJ4cUHPe5SkpJ8QMFZFHI2SJwjDxf8q0tcLfsB6vr+brCv0CD/AC/+1y9j+A1eGVHZzsfFIx12PFwHZSCHxPHHkbjUHjYiyldFvnxWNmQyRSW0zPiBd7W2B9ZCC39pMAwDD2Nkq6ania52Rp7N7yXWJ0awE2sOPDh1C8NkKjZ6eqYMPjiNQ0F7S2CdhaG6E5nMAHG2vVc+YxjVZic7XTPknlPdY0Nvx+DGxgsPUBqugtzWwLsNhdNUAfhUwAI0PZRjUMv1JsXctGjlchXPpHe+UPySP7ade3o3fn9R8mP2sa8fSO98ofkkf2069vRu/P6j5MftY0HRC5s9Ij30Z8mj+vKuk1zZ6RHvoz5NH9eVBtvRq/r6z9XH9ZyqjHsNdS1M1O694pHx688riAfMAHzVr+jV/X1n6uP6zlu99e7aSqca+jYXTBoE0TRd0oaLNewcS8CwLeYAtqLEN7uIxhs+FxxB15Kdz43jmA5znxm3TK6wP+E9FYq4zwDH6rDZjJTyOikF2uBGhsdWvY4WOvXh4FSTHN7eJ1URidKyNjhZ3ZMDHOB4guJJHlZBONoN+skNTNFBTRSRMe5jZC93fDTbNppYkEjwsp3shtJNiWFy1U0TIswmDA0uILGNy3N+ecPHkFzrsTsZU4pMI4WkRg/lJiD2cQ0vc83WOjBqfAXI6m/FkdLQOp4haOKBzG9bBh1PUniT1JQcarsPd7710PyaD7Nq48XYe733rofk0H2bUHrtz7213yWo+xeuN12Rtz7213yWo+xeuN0HTeP4zJR7NRSxHLJ+CUrGuGhb2jI2Eg8iGkkHrZc10FK6aWOJts0j2sF+F3uDRfwuV0/V4AcQ2ehpmGz3UdMWX0Gdkcb2gnkCW2v4rmGpp5aeUse18csbrEEFrmOHzgoOocA3TYZSsaHU4nkt3pJruzHnZl8oHqHmVH9+dHTUmEiKCGKESTxgNjYyMEta9xJDQL8OPiFD8N38V0cYbLBBK8ADtO8wusOLwDYn1WHgortRjGI4y2StnbeCnAHcbkhh7RzG5WXJJc5xaTqTa3ICwavYj3xovlVP9sxdkLjLZKYR11I9xsG1EDiegbK0n6F2agIiICIiAsetoo5m5JWNe3oRw8QeR8QshFExExpIgWN7BHV1K+//ANbz9V33H2qBYhTyQvLJWOY4cnC3mOo8Ror6Wr2hwOOsiMcgsdcj7d5juo8Oo5qji5Gk804n4Yr4evZRMkixZZF74nA+GR8Ugs9ji1w8RzHgeI8CFrJZFTpRStJNJ04rpTB6TsYIYv8A442M/wAjQ37lQ273CTWV8TbdyM9s/wCLGQWjzflFul+i6FWyy9NImVjLRxNhERWVoWkxjZChqyXVFJDI48XlgDz+2LO+dbtEEG/miwb9C/69T/5Fv8G2ToaQh1PSQxuGmcMBfb45u751ukQEREGNX0EU7DHNEyVh4se1r2npo4WUZm3YYS52Y0Md/B0jR/la4BS9EGrwbZyko7/g1NFEToXMY0OI6F3E+a2iIg1uJbP0lS4PqKWnmeBlDpIY5HBoJIALmk2uSbeJX7huAUlM4vp6WCFxGUujhjjcW3BsS1oNrgG3gFsUQFrMR2epKh2eekp5X2y5pIY5HWFyBdzSbanTxWzRBr8MwOlpiTT00EJcLOMUUcZcBwBygXWwREGmxnZWirDmqaWGR1rZ3MGe3TOO9bzWqpd2eExm7aGIn/EXyD2PcQpciDypaZkTAyNjWMaLNY1oa1o6ADQBfb2BwIIBBFiDqCDxBC+kQaP+RuG/3dR/7aD+FbingbG1rI2tYxoDWtaA1rWjQBoGgA6L0RB5zwtka5j2hzHAtc1wDmua4WcHA6EEG1itP/I3Df7uo/8AbQfwreIg84IWxtaxjQ1jQGta0BrWtaLNDQNAABawWtxvZmjrPzmmilIFg5zBnA6Bw7wHmtsiCJUm7TCYjdtDET/jzSD2PcQpG/DoXRdgYYzDbL2RY0x5eNslrW8FlIg0f8jcN/u6j/20H8K3gREBERAREQEREBERBSe+CIMrwR8OGNx8XBz2fVY32KAPcSQACSSAABcknQAAcSTyUt3lV5rMTeyBpkLA2BgaC4vczM59gOjnPHkp1u63eCkIqaoB1R8FmhbDfx4Of4jQcr8VUjD3XnRr5pOJiTp2bbdtsr+L6b8oP6RLZ0nA5dO5Hcf2bnzLuVlLkRWojSNF+tYrGkCIilIiIgIiICIiAiIgIiICIiAiIgIiICIiAiIgIiICIiAiIgIiICIiAiIgIiICIiAsHFYJZWGOKTss2hlAu9oPHsxwzWv3jw0Nis5EGm2d2XpaFtqeIBxFnSHvSP8AjOPLwFh4LcoiRGiIiI4gRERIiIgIiICIiAiIgIiICIiAiIgIiICIiAiIgIiICIiAiIgIiICIiAiIg//Z"/>
          <p:cNvSpPr>
            <a:spLocks noChangeAspect="1" noChangeArrowheads="1"/>
          </p:cNvSpPr>
          <p:nvPr/>
        </p:nvSpPr>
        <p:spPr bwMode="auto">
          <a:xfrm>
            <a:off x="864972" y="27161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data:image/jpeg;base64,/9j/4AAQSkZJRgABAQAAAQABAAD/2wCEAAkGBxMREhUTEhIVFhQXGBcXGRYYFhUVFxUWFhcYFhUbFhoaHCgjHB4lHBUXITIhJTUrLy4uHB84ODMsNygtLiwBCgoKDg0OGhAQGywkICY0Ny8sLjA1NSwsLywsLCw1NC8sNDcsLDQtMC83LCwuLCw0NCwrNC4sNzUsLDQsNy00Lf/AABEIAJABXgMBIgACEQEDEQH/xAAcAAEAAgMBAQEAAAAAAAAAAAAABgcEBQgDAgH/xABNEAABAwIDBQQDCgkLBAMAAAABAAIDBBEFEiEGBzFBURMiYYEIcZEyNUJydKGxsrPBFBUjNFRzgtHSFhckM1JVYpKTlPGjwtPhU2OD/8QAGgEBAAIDAQAAAAAAAAAAAAAAAAEEAwUGAv/EACoRAQACAAUCBQMFAAAAAAAAAAABAgMEERIhBTEiQVFxoRSx0RMygeHx/9oADAMBAAIRAxEAPwC8UREBEXhVVbIxd7gPpPqC82vWkbrTpA90XlTyFwzEZQeAPG3j09S9VNbRaNYBERSCIiAiIgIiICIiAiIgIiICIiAiIgIiICIiAiIgIiICIiAiIgIiICIiAiIgIiICIsLFa3smXHujo319fJY8XErh0m9u0DxxXFBH3W6v+Zvr8fBafDWGWYZzm+Eb87cPK9tFhOcSbnUnUnqtjs++03raR9B+5ct9XbN5qm/9usaR5PXZJ0RF1ryIiICIiAiIgIiICIiAiIgIiICIiAiIgIiICIiAiIgIiICIiAiIgIiICIiAiIgIiICimNVOeU9G90eXH5/oClEr8rSegJ9ihJPXitF1zFmKVw48+Z/j/fhMCCcx98cW6+zVfiw8UfZlupt9/wBy52mu6NEzOkJxhGJsqIw9vH4TebT0P7+azlVNHUPjcHRuLXdR9/UeBUuw3argJm/tt+9v7vYuoy/VcOdK4vE+vl/X2Y90eaUIvKnqGyDMxwcOoN16rbRMTGsPQiIpBERAREQERYmI4pBTtzTzRRN6yPbGPa4hBloo+3bjDSbfjCk/14h85ct1S1TJW5o3te08HNcHA+YQeyIiAiIgIiICIiAiIgIiICIiAiIgIvnOOo9q+gUBERAREQEREBERBj4h/VSfEd9UqGqcSMuCOoI9qr/tyDYjUaH1jiub67GlqW9zdEd3utbip1aPWfb/AMLN7Va/EHd4er7ytFS8a8PN8SNOHjG2y9QvJpX2CltZ5V5lkU1S+M5mOLT1H39fNSPDtquUzf22/e393sUVul1Yy+cxsvPgnj08iLzHZZtPUNkGZjg4dQbr1VZ0lY+J2aNxafmPgRzCmuB442oGU2bIOLeR8W/u5Lpcl1SmYnZbi3xPt+GWmLFuG3REW0ZRERBUW+Leg+ieaKiIE9gZZbA9kHC4YwHTORYknQAi2p7tBySTVMt3GSaZ54kukkefO5JWXtXUOkrap775nTyk3/WO08uCuv0b6GD8GqJg1pqO17Mu0L2xZGOYB0BcX9L5eeUIKVqNmK2NpfJRVLGgXLnQStaB1JLbLHwfGKikkElNM+J4tqxxF7a2cODh4G4Xaqo3fPu3lmqY6jD6UuMod2zY8rWh7SLPIJGrg43txy34kkhMN0u8T8axuimDW1UQu4N0bKzQdo0ciCQHDhcgjjYWEudt1mxuJ0WJ080lJIyK72yOJbbK5jhrZ3C+U+QXRKAiju1W21Dho/pM4DyLiJt3yEa2OUcAbHV1hpxUEk3+0d+7S1JHU9kD7A4/Sgt1FBtlt62HV7xG2R0MrjZrJgGZidAGuBLSSTYC9z0U5QEUT2s3h0WGzNhqXSB7mCQZWFwylzmjUc7sK+tmN4FDiAmMEjg2BofI6RvZta031JcbWGU3KCVIqwxnfjh0LyyJs09vhsa1rD6i8gn12t4pg+/HDpnhkrZoL/De1rmD1ljiR67WQWei84Jmva17HBzHAOa5pDmuaRcFpGhBHNfT3hoJJAAFyToABxJKD6RV1j++bDKZxYx0lQ4aEwtBYD8dxAPrbcLTw7/aInv0tSB1HZOPsLwgt1YeM/m836qT6hWr2W2zosRB/BZw5w1dGQWSNGmpa7UjUai48VtMZ/N5v1Un1Cg4oXYe733rofk0P2bVx4up8G2spMNwigfVShmamhysHee8iNt8rRqeI14C4udUE8RVE7f7RZtKWpy9fyQPsz/eprsdt9RYpdtPIRIBcwyDJIB1AuQ4fFJtpe10EoRFpdpdq6PD2h1XO2O/uW6ue/4rG3JHjwHNBukVS1W/uhBtHT1Lx1IjYD4jvk+1fVJv6oHECSnqWX5gRvA8T3wfYCgthFqdnNpKXEI+0pJmyNGjgLhzD0e1wBbwPEa8ltkBQbael7Kcn4MneHr+EPbr5qcrX45hoqIizg4atPR3j4HgqHUcr9RgzWO8cw8XrrCBtkWLWu7w9X3lJMzHFrgQ5psQeRWPVv4FcbFJi2kqm59tcvsOWI2Regevc1RuZIcv3MscPX7nUbUTZ7FyRzuY4OabOBuCORXiXr4c5TWJidYY5ss7AsUFTEH8HDRw6O8PA8f+FsVW+yOJdlUNBPdk7h9Z9wfbp5lWQuxyGZnHwYme8cSvYGJvqIiK6zOZN9GxEtHVyVTGE007y/OBcRyPN3sf0u4kjlY25FQPC8UmpZBLTyvikHwmOLTa4NjbiNBodCu054WvaWPaHNcCHNcA5rgeIIOhCrzH9zGG1JLo2vpnnX8k7uE/EcCAPBuVBWGC778ShsJhFUN5l7MjyPB0dgPWQVO8D38UcpDamCWAni5pE0Y8SQA72NKieMbhayPWmqIZhbg4OheegA7zfaQq1x3Aamik7KqhfE/kHDRw6scNHDxBKDsfDMShqY2ywSskjdwewhw8RpwI5jiFG95+1/4ronStsZnns4QeGci5cR0aAT4mw5rnzdftnJhlWw5v6PI5rJmE93KTbtB0c29/EXHNS30kq0mspofgsgMg9csjmu+aFqCtqCjqcTqwxpdNUTOJLnHUni5zieAABPgArZpvR9JYO0xACSwuGwZmNPMAmQFw8bD1Kttgdr3YVO6dkLJXOjMYDiQGgua4kW590D2qe/z/ANT+hw/53oK8222Rnwuo7CexBGaORt8sjOFxfgRwLTwPUEE3buJ23fWQvo6h+aaABzHk3dJDo3vdS0kC/MObzBJqjeDvEfi7ImyU0cbonOLXtc4mzgA5uvI5WnyX7uXrDFjFNY6PL43DqHRusD+0GnyQb70jvfKH5JH9tOoFs7FVVDjQ0tyalzA5g0D+yzPbmP8AZbcuPxQeSnvpHe+UPySP7adPRzpw7EpXEe4pn28CZIhceWYeaDZR+j/N2d3V0Ykt7kROLL9M+YG3jl8lU+O4RLR1ElNO20kbsrgDcHQFpB5gggjwIXai5p9ISINxUEDV0EZPicz2/Q0IJv6OWNvlpZ6V5JEDmuZfkybNdo8A5jj+2o5v424fLO7DoHlsMdu2INu1ksDlNuLW6af2r39yF7ejUfy9Z+rj+s5VDida6eaWZ3upXvkPre4uPzlBI93+wdRi0jmxkRxMt2kzgSGk8GtHwnHjbTxI0vPMX3AysiLqasbLIBpG+Lsg8jjZ4e6xPIEWvxI4qwNyWHiHCKcgAOlMkriPhFzyGk+ORrB5KdoOJ6OrmpJmyRufFNE7Q6tcxzdCCD5gg+IK6s2b2i/GOE/hJAD3QyB7RwEjA5r7amwJFx4ELyxDdfhU8r5paTNJI5z3u7aobmc43cbNkAFySdFsqfZ+noKKaGlj7OPJK7Lne/vFlibvcTyGiDjtWLsdsBW440TyTCOCNrIGSPBddsTQ0NiYLd0czcDMTxOa1dLrzdlTNjwqia0WBgY/zkHaOPmXEoKM273Q1GGwGpZM2oiZbtLMMb2AkAOy3ddtzrrcX4WuRA8GxOSlniqIXWkieHtOvI6g24gi4I5gkLrnbxgOG1wP6LUfNE4j51xyg7SrsYZFSPqzqxkLprcy0Mz2HiQuPcexmatnfUTvzSPNz0A5NaOTQNAF1xsZ3sOo82t6WnvfW94mXuo7tRvGwmge6N5EsrdHRwxteWm9iHONmAjW4vcdEEJ2M3Hwz0sc1bPM18rQ8RxZG5GuF2hxex13WIvoLHTW1zoN6u6xmFwtqaeZ74i8RubJlL2lwJa4OaACNLWtppxvpJ630gIgbQ0D3Dq+ZsdumjWO+lV/t7vLqsWYInsZFA1wfkZckkCwMjjxtmOgsNeZAQYe6zGJKXFKUxk2klZC8X0cyVwYQetiQ4eLQut1xvsR740Xyqn+2YuyEBERBpNotn21IzNIbKBo7k7wd+/l8yrrE6aSElkrS1w114EdWngR6lcCx62ijmbklYHt6EcPEdD4ha3N9Opjzvrxb7+7Bi4MW5juphsq9WyqWYzu/Iu6lf8A/m//ALX/AHH2qHVdFLC7JIwtd0OnmOo8QtJjZPEwp8UfhStTEr3hkCVfXaLADyv3trKv+lLH4vRndovkvWA+sA6lYc9e48NPpXumWtJstLZVFYI9b2I1FuNxwsrpoKkSxRyDg9jXj1OAcPpXOUsqvzY43oKT9RF9QWW96bhfp7o9VvKV2zMNwtXtVTySUVSyEkSuhlEZaS0iQsOSxGoN7araItquuM/5UV36bVf68v8AEulN0G1DK7D4mmTNUQtEcrS7M+7dGPN9SHNAN+uYclWu9vdZLHLJWUMZkheS+SJgJfE5xu4taNSwk309zrpYaVNQV0sDxJDK+N44PY5zHDrq03QdtqsPSDngGGhkhb2zpGGEfCuD+UI52yEgnhct6hU4N6WL5cv4c+3xIr+3JdRrEcRnqpO0nlkmkOmZ7nPd4AX5a6AIPCmgdI9sbBdz3BrR1c42A9pVwekjhZbPSVGpDonQk8gY3F7b+J7V3sPRZG5vdhK2ZldXRmNsZzQwuFnuf8GR4PuQ3iAdbgHQAZrX242XjxOkfTSHKTZ0b7XMcjb5XW8yCOYJ4cUHPe5SkpJ8QMFZFHI2SJwjDxf8q0tcLfsB6vr+brCv0CD/AC/+1y9j+A1eGVHZzsfFIx12PFwHZSCHxPHHkbjUHjYiyldFvnxWNmQyRSW0zPiBd7W2B9ZCC39pMAwDD2Nkq6ania52Rp7N7yXWJ0awE2sOPDh1C8NkKjZ6eqYMPjiNQ0F7S2CdhaG6E5nMAHG2vVc+YxjVZic7XTPknlPdY0Nvx+DGxgsPUBqugtzWwLsNhdNUAfhUwAI0PZRjUMv1JsXctGjlchXPpHe+UPySP7ade3o3fn9R8mP2sa8fSO98ofkkf2069vRu/P6j5MftY0HRC5s9Ij30Z8mj+vKuk1zZ6RHvoz5NH9eVBtvRq/r6z9XH9ZyqjHsNdS1M1O694pHx688riAfMAHzVr+jV/X1n6uP6zlu99e7aSqca+jYXTBoE0TRd0oaLNewcS8CwLeYAtqLEN7uIxhs+FxxB15Kdz43jmA5znxm3TK6wP+E9FYq4zwDH6rDZjJTyOikF2uBGhsdWvY4WOvXh4FSTHN7eJ1URidKyNjhZ3ZMDHOB4guJJHlZBONoN+skNTNFBTRSRMe5jZC93fDTbNppYkEjwsp3shtJNiWFy1U0TIswmDA0uILGNy3N+ecPHkFzrsTsZU4pMI4WkRg/lJiD2cQ0vc83WOjBqfAXI6m/FkdLQOp4haOKBzG9bBh1PUniT1JQcarsPd7710PyaD7Nq48XYe733rofk0H2bUHrtz7213yWo+xeuN12Rtz7213yWo+xeuN0HTeP4zJR7NRSxHLJ+CUrGuGhb2jI2Eg8iGkkHrZc10FK6aWOJts0j2sF+F3uDRfwuV0/V4AcQ2ehpmGz3UdMWX0Gdkcb2gnkCW2v4rmGpp5aeUse18csbrEEFrmOHzgoOocA3TYZSsaHU4nkt3pJruzHnZl8oHqHmVH9+dHTUmEiKCGKESTxgNjYyMEta9xJDQL8OPiFD8N38V0cYbLBBK8ADtO8wusOLwDYn1WHgortRjGI4y2StnbeCnAHcbkhh7RzG5WXJJc5xaTqTa3ICwavYj3xovlVP9sxdkLjLZKYR11I9xsG1EDiegbK0n6F2agIiICIiAsetoo5m5JWNe3oRw8QeR8QshFExExpIgWN7BHV1K+//ANbz9V33H2qBYhTyQvLJWOY4cnC3mOo8Ror6Wr2hwOOsiMcgsdcj7d5juo8Oo5qji5Gk804n4Yr4evZRMkixZZF74nA+GR8Ugs9ji1w8RzHgeI8CFrJZFTpRStJNJ04rpTB6TsYIYv8A442M/wAjQ37lQ273CTWV8TbdyM9s/wCLGQWjzflFul+i6FWyy9NImVjLRxNhERWVoWkxjZChqyXVFJDI48XlgDz+2LO+dbtEEG/miwb9C/69T/5Fv8G2ToaQh1PSQxuGmcMBfb45u751ukQEREGNX0EU7DHNEyVh4se1r2npo4WUZm3YYS52Y0Md/B0jR/la4BS9EGrwbZyko7/g1NFEToXMY0OI6F3E+a2iIg1uJbP0lS4PqKWnmeBlDpIY5HBoJIALmk2uSbeJX7huAUlM4vp6WCFxGUujhjjcW3BsS1oNrgG3gFsUQFrMR2epKh2eekp5X2y5pIY5HWFyBdzSbanTxWzRBr8MwOlpiTT00EJcLOMUUcZcBwBygXWwREGmxnZWirDmqaWGR1rZ3MGe3TOO9bzWqpd2eExm7aGIn/EXyD2PcQpciDypaZkTAyNjWMaLNY1oa1o6ADQBfb2BwIIBBFiDqCDxBC+kQaP+RuG/3dR/7aD+FbingbG1rI2tYxoDWtaA1rWjQBoGgA6L0RB5zwtka5j2hzHAtc1wDmua4WcHA6EEG1itP/I3Df7uo/8AbQfwreIg84IWxtaxjQ1jQGta0BrWtaLNDQNAABawWtxvZmjrPzmmilIFg5zBnA6Bw7wHmtsiCJUm7TCYjdtDET/jzSD2PcQpG/DoXRdgYYzDbL2RY0x5eNslrW8FlIg0f8jcN/u6j/20H8K3gREBERAREQEREBERBSe+CIMrwR8OGNx8XBz2fVY32KAPcSQACSSAABcknQAAcSTyUt3lV5rMTeyBpkLA2BgaC4vczM59gOjnPHkp1u63eCkIqaoB1R8FmhbDfx4Of4jQcr8VUjD3XnRr5pOJiTp2bbdtsr+L6b8oP6RLZ0nA5dO5Hcf2bnzLuVlLkRWojSNF+tYrGkCIilIiIgIiICIiAiIgIiICIiAiIgIiICIiAiIgIiICIiAiIgIiICIiAiIgIiICIiAsHFYJZWGOKTss2hlAu9oPHsxwzWv3jw0Nis5EGm2d2XpaFtqeIBxFnSHvSP8AjOPLwFh4LcoiRGiIiI4gRERIiIgIiICIiAiIgIiICIiAiIgIiICIiAiIgIiICIiAiIgIiICIiAiIg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8" descr="Bildergebnis für sench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56" y="3999312"/>
            <a:ext cx="2673089" cy="1066961"/>
          </a:xfrm>
          <a:prstGeom prst="rect">
            <a:avLst/>
          </a:prstGeom>
        </p:spPr>
      </p:pic>
      <p:pic>
        <p:nvPicPr>
          <p:cNvPr id="7178" name="Picture 10" descr="http://www.blog.nathanhaze.com/wp-content/uploads/phonegap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70" y="2192003"/>
            <a:ext cx="3364706" cy="104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2" descr="Bildergebnis für ioni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84" name="Picture 16" descr="http://sdtimes.com/wp-content/uploads/2015/10/1001.sdt-apache-cordov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66" y="1893188"/>
            <a:ext cx="2848067" cy="127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186" name="Picture 18" descr="https://camo.githubusercontent.com/37a6df450ce824e202f7e1df124bafc3a3156a1d/687474703a2f2f646e6469676974616c2e6e65742f77702d636f6e74656e742f75706c6f6164732f323031352f30332f696f6e69632d6c6f676f2d626c6f672d373637783335352e706e6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1" y="3733389"/>
            <a:ext cx="3774824" cy="174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http://vignette3.wikia.nocookie.net/uncyclopedia/images/6/62/Logo-sencha.jpeg/revision/latest?cb=2014081418554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276" y="3344083"/>
            <a:ext cx="47625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0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Basiert</a:t>
            </a:r>
            <a:r>
              <a:rPr lang="en-GB" dirty="0" smtClean="0"/>
              <a:t> auf AngularJS</a:t>
            </a:r>
          </a:p>
          <a:p>
            <a:pPr lvl="2"/>
            <a:r>
              <a:rPr lang="en-GB" dirty="0" smtClean="0"/>
              <a:t>UI </a:t>
            </a:r>
            <a:r>
              <a:rPr lang="en-GB" dirty="0" err="1" smtClean="0"/>
              <a:t>Komponenten</a:t>
            </a:r>
            <a:r>
              <a:rPr lang="en-GB" dirty="0" smtClean="0"/>
              <a:t> </a:t>
            </a:r>
            <a:r>
              <a:rPr lang="en-GB" dirty="0" err="1" smtClean="0"/>
              <a:t>sind</a:t>
            </a:r>
            <a:r>
              <a:rPr lang="en-GB" dirty="0" smtClean="0"/>
              <a:t> AngularJS </a:t>
            </a:r>
            <a:r>
              <a:rPr lang="en-GB" dirty="0" err="1" smtClean="0"/>
              <a:t>direktiven</a:t>
            </a:r>
            <a:endParaRPr lang="en-GB" dirty="0" smtClean="0"/>
          </a:p>
          <a:p>
            <a:pPr lvl="1"/>
            <a:r>
              <a:rPr lang="en-GB" dirty="0" smtClean="0"/>
              <a:t>Hardware </a:t>
            </a:r>
            <a:r>
              <a:rPr lang="en-GB" dirty="0" err="1" smtClean="0"/>
              <a:t>beschleunigte</a:t>
            </a:r>
            <a:r>
              <a:rPr lang="en-GB" dirty="0" smtClean="0"/>
              <a:t> </a:t>
            </a:r>
            <a:r>
              <a:rPr lang="en-GB" dirty="0" err="1" smtClean="0"/>
              <a:t>Animationen</a:t>
            </a:r>
            <a:endParaRPr lang="en-GB" dirty="0" smtClean="0"/>
          </a:p>
          <a:p>
            <a:pPr lvl="1"/>
            <a:r>
              <a:rPr lang="en-GB" dirty="0" err="1" smtClean="0"/>
              <a:t>Nur</a:t>
            </a:r>
            <a:r>
              <a:rPr lang="en-GB" dirty="0" smtClean="0"/>
              <a:t> </a:t>
            </a:r>
            <a:r>
              <a:rPr lang="en-GB" dirty="0" err="1" smtClean="0"/>
              <a:t>wenige</a:t>
            </a:r>
            <a:r>
              <a:rPr lang="en-GB" dirty="0" smtClean="0"/>
              <a:t> DOM </a:t>
            </a:r>
            <a:r>
              <a:rPr lang="en-GB" dirty="0" err="1" smtClean="0"/>
              <a:t>manipulationen</a:t>
            </a:r>
            <a:endParaRPr lang="en-GB" dirty="0" smtClean="0"/>
          </a:p>
          <a:p>
            <a:pPr lvl="1"/>
            <a:r>
              <a:rPr lang="en-GB" dirty="0" err="1" smtClean="0"/>
              <a:t>Kein</a:t>
            </a:r>
            <a:r>
              <a:rPr lang="en-GB" dirty="0" smtClean="0"/>
              <a:t> jQuery!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Demo</a:t>
            </a:r>
            <a:r>
              <a:rPr lang="en-GB" dirty="0"/>
              <a:t>: http://ionicframework.com/docs/api/directive/ionList/</a:t>
            </a: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Ionic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15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11266" name="Picture 2" descr="https://camo.githubusercontent.com/37a6df450ce824e202f7e1df124bafc3a3156a1d/687474703a2f2f646e6469676974616c2e6e65742f77702d636f6e74656e742f75706c6f6164732f323031352f30332f696f6e69632d6c6f676f2d626c6f672d37363778333535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954" y="3357711"/>
            <a:ext cx="4710763" cy="218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90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Native</a:t>
            </a:r>
          </a:p>
          <a:p>
            <a:pPr lvl="2"/>
            <a:r>
              <a:rPr lang="en-GB" dirty="0" err="1" smtClean="0"/>
              <a:t>Voller</a:t>
            </a:r>
            <a:r>
              <a:rPr lang="en-GB" dirty="0" smtClean="0"/>
              <a:t> </a:t>
            </a:r>
            <a:r>
              <a:rPr lang="en-GB" dirty="0" err="1" smtClean="0"/>
              <a:t>Zugriff</a:t>
            </a:r>
            <a:r>
              <a:rPr lang="en-GB" dirty="0" smtClean="0"/>
              <a:t> auf Hardware</a:t>
            </a:r>
          </a:p>
          <a:p>
            <a:pPr lvl="2"/>
            <a:r>
              <a:rPr lang="en-GB" dirty="0" err="1" smtClean="0"/>
              <a:t>Programmiersprachen</a:t>
            </a:r>
            <a:r>
              <a:rPr lang="en-GB" dirty="0" smtClean="0"/>
              <a:t>:</a:t>
            </a:r>
          </a:p>
          <a:p>
            <a:pPr lvl="3"/>
            <a:r>
              <a:rPr lang="en-GB" dirty="0" smtClean="0"/>
              <a:t>Java</a:t>
            </a:r>
          </a:p>
          <a:p>
            <a:pPr lvl="3"/>
            <a:r>
              <a:rPr lang="en-GB" dirty="0" smtClean="0"/>
              <a:t>Objective-C / Swift</a:t>
            </a:r>
          </a:p>
          <a:p>
            <a:pPr lvl="3"/>
            <a:r>
              <a:rPr lang="en-GB" dirty="0" smtClean="0"/>
              <a:t>C#</a:t>
            </a:r>
          </a:p>
          <a:p>
            <a:pPr lvl="1"/>
            <a:r>
              <a:rPr lang="en-GB" dirty="0" smtClean="0"/>
              <a:t>Web Applications</a:t>
            </a:r>
          </a:p>
          <a:p>
            <a:pPr lvl="2"/>
            <a:r>
              <a:rPr lang="en-GB" dirty="0" err="1" smtClean="0"/>
              <a:t>Zugriff</a:t>
            </a:r>
            <a:r>
              <a:rPr lang="en-GB" dirty="0" smtClean="0"/>
              <a:t> auf Hardware via HTML5</a:t>
            </a:r>
          </a:p>
          <a:p>
            <a:pPr lvl="2"/>
            <a:r>
              <a:rPr lang="en-GB" dirty="0" err="1" smtClean="0"/>
              <a:t>Programmiersprachen</a:t>
            </a:r>
            <a:endParaRPr lang="en-GB" dirty="0" smtClean="0"/>
          </a:p>
          <a:p>
            <a:pPr lvl="3"/>
            <a:r>
              <a:rPr lang="en-GB" dirty="0" smtClean="0"/>
              <a:t>HTML5, JavaScript &amp; CSS3</a:t>
            </a:r>
          </a:p>
          <a:p>
            <a:pPr lvl="1"/>
            <a:r>
              <a:rPr lang="en-GB" dirty="0" smtClean="0"/>
              <a:t>Hybrid</a:t>
            </a:r>
          </a:p>
          <a:p>
            <a:pPr lvl="2"/>
            <a:r>
              <a:rPr lang="en-GB" dirty="0" smtClean="0"/>
              <a:t>JavaScript native </a:t>
            </a:r>
            <a:r>
              <a:rPr lang="en-GB" dirty="0" err="1"/>
              <a:t>K</a:t>
            </a:r>
            <a:r>
              <a:rPr lang="en-GB" smtClean="0"/>
              <a:t>ommunikation</a:t>
            </a:r>
            <a:endParaRPr lang="en-GB" dirty="0" smtClean="0"/>
          </a:p>
          <a:p>
            <a:pPr lvl="2"/>
            <a:r>
              <a:rPr lang="en-GB" dirty="0" smtClean="0"/>
              <a:t>Apps in “</a:t>
            </a:r>
            <a:r>
              <a:rPr lang="en-GB" dirty="0" err="1" smtClean="0"/>
              <a:t>Kontainer</a:t>
            </a:r>
            <a:r>
              <a:rPr lang="en-GB" dirty="0" smtClean="0"/>
              <a:t>” </a:t>
            </a:r>
            <a:r>
              <a:rPr lang="en-GB" dirty="0" err="1" smtClean="0"/>
              <a:t>eingepackt</a:t>
            </a:r>
            <a:endParaRPr lang="en-GB" dirty="0" smtClean="0"/>
          </a:p>
          <a:p>
            <a:pPr lvl="2"/>
            <a:r>
              <a:rPr lang="en-GB" dirty="0" smtClean="0"/>
              <a:t>HTML5, JavaScript &amp; CSS3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Möglichkeiten</a:t>
            </a:r>
            <a:r>
              <a:rPr lang="en-GB" dirty="0" smtClean="0"/>
              <a:t> </a:t>
            </a:r>
            <a:r>
              <a:rPr lang="en-GB" dirty="0" err="1" smtClean="0"/>
              <a:t>zur</a:t>
            </a:r>
            <a:r>
              <a:rPr lang="en-GB" dirty="0" smtClean="0"/>
              <a:t> </a:t>
            </a:r>
            <a:r>
              <a:rPr lang="en-GB" dirty="0" err="1" smtClean="0"/>
              <a:t>Entwicklung</a:t>
            </a:r>
            <a:r>
              <a:rPr lang="en-GB" dirty="0" smtClean="0"/>
              <a:t> von Apps</a:t>
            </a:r>
            <a:br>
              <a:rPr lang="en-GB" dirty="0" smtClean="0"/>
            </a:br>
            <a:r>
              <a:rPr lang="en-GB" dirty="0" err="1" smtClean="0"/>
              <a:t>Übersicht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16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9218" name="Picture 2" descr="http://www.derosagabriele.com/lib/immagini/hj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913" y="3367998"/>
            <a:ext cx="2398280" cy="140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57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“It depends”…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Was </a:t>
            </a:r>
            <a:r>
              <a:rPr lang="en-GB" dirty="0" err="1" smtClean="0"/>
              <a:t>ist</a:t>
            </a:r>
            <a:r>
              <a:rPr lang="en-GB" dirty="0" smtClean="0"/>
              <a:t> nun die </a:t>
            </a:r>
            <a:r>
              <a:rPr lang="en-GB" dirty="0" err="1" smtClean="0"/>
              <a:t>beste</a:t>
            </a:r>
            <a:r>
              <a:rPr lang="en-GB" dirty="0" smtClean="0"/>
              <a:t> </a:t>
            </a:r>
            <a:r>
              <a:rPr lang="en-GB" dirty="0" err="1" smtClean="0"/>
              <a:t>Lösung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17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7" name="Picture 2" descr="Native html5 hyb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706" y="2526411"/>
            <a:ext cx="6261353" cy="414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87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“Our biggest mistake was betting too much on HTML5”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Mark Zuckerberg…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18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5122" name="Picture 2" descr="https://tctechcrunch2011.files.wordpress.com/2012/09/zuck-2-2.jpg?w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63" y="2217087"/>
            <a:ext cx="5446800" cy="36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https</a:t>
            </a:r>
            <a:r>
              <a:rPr lang="en-GB" dirty="0"/>
              <a:t>://vimeo.com/55486684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Die </a:t>
            </a:r>
            <a:r>
              <a:rPr lang="en-GB" dirty="0" err="1" smtClean="0"/>
              <a:t>Antwort</a:t>
            </a:r>
            <a:r>
              <a:rPr lang="en-GB" dirty="0" smtClean="0"/>
              <a:t>: </a:t>
            </a:r>
            <a:r>
              <a:rPr lang="en-GB" dirty="0" err="1" smtClean="0"/>
              <a:t>Fastbook</a:t>
            </a:r>
            <a:r>
              <a:rPr lang="en-GB" dirty="0" smtClean="0"/>
              <a:t> </a:t>
            </a:r>
            <a:r>
              <a:rPr lang="en-GB" dirty="0" err="1" smtClean="0"/>
              <a:t>mit</a:t>
            </a:r>
            <a:r>
              <a:rPr lang="en-GB" dirty="0" smtClean="0"/>
              <a:t> Sencha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19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58" y="1860642"/>
            <a:ext cx="5284742" cy="29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MarginLineAStraight Connector 4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7851775" y="5353050"/>
            <a:ext cx="1139825" cy="0"/>
          </a:xfrm>
          <a:prstGeom prst="line">
            <a:avLst/>
          </a:prstGeom>
          <a:ln w="25400" cap="flat" cmpd="sng" algn="ctr">
            <a:solidFill>
              <a:srgbClr val="FF820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Über mich</a:t>
            </a:r>
            <a:br>
              <a:rPr lang="de-CH" dirty="0" smtClean="0"/>
            </a:br>
            <a:r>
              <a:rPr lang="de-CH" dirty="0" smtClean="0"/>
              <a:t>Tobias Zürcher</a:t>
            </a:r>
            <a:endParaRPr lang="de-C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969712301"/>
              </p:ext>
            </p:extLst>
          </p:nvPr>
        </p:nvGraphicFramePr>
        <p:xfrm>
          <a:off x="142844" y="1643050"/>
          <a:ext cx="6286544" cy="4933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17. February 2014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CF5F3633-EE62-4DCC-9A5C-FE6ED18F3B49}" type="slidenum">
              <a:rPr lang="de-CH" smtClean="0"/>
              <a:t>2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245" y="5417411"/>
            <a:ext cx="1150333" cy="11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4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2F26379-A1F7-47FC-86F9-9D5EAE536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22F26379-A1F7-47FC-86F9-9D5EAE536F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D3BD8C5-1E5B-4095-9EB9-0576E0256E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ED3BD8C5-1E5B-4095-9EB9-0576E0256E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D73DA27-E474-4F43-B36E-ECF8F9FC39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dgm id="{0D73DA27-E474-4F43-B36E-ECF8F9FC39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4B73A78D-8AA7-4280-8F6E-555CFBAFA9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graphicEl>
                                              <a:dgm id="{4B73A78D-8AA7-4280-8F6E-555CFBAFA9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F1BE46D-6C5F-4923-B6DE-BB50B4AE60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graphicEl>
                                              <a:dgm id="{9F1BE46D-6C5F-4923-B6DE-BB50B4AE60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8B7E4BB-0B5B-4503-9D5A-65D145F189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graphicEl>
                                              <a:dgm id="{D8B7E4BB-0B5B-4503-9D5A-65D145F189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004582B-7CE8-4941-828E-304874DCA7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D004582B-7CE8-4941-828E-304874DCA7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30FEF9A-3F09-46D2-AC35-67ED16B38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graphicEl>
                                              <a:dgm id="{F30FEF9A-3F09-46D2-AC35-67ED16B387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GB" i="1" dirty="0" smtClean="0"/>
          </a:p>
          <a:p>
            <a:pPr algn="ctr"/>
            <a:endParaRPr lang="en-GB" i="1" dirty="0" smtClean="0"/>
          </a:p>
          <a:p>
            <a:pPr algn="ctr"/>
            <a:endParaRPr lang="en-GB" i="1" dirty="0"/>
          </a:p>
          <a:p>
            <a:pPr algn="ctr"/>
            <a:r>
              <a:rPr lang="en-GB" i="1" dirty="0" smtClean="0"/>
              <a:t>“</a:t>
            </a:r>
            <a:r>
              <a:rPr lang="en-GB" i="1" dirty="0" smtClean="0">
                <a:latin typeface="AA Zuehlke" panose="02000503060000020004" pitchFamily="2" charset="0"/>
              </a:rPr>
              <a:t>Users don’t care if it’s native or web as long as the app is fast and responsive”</a:t>
            </a:r>
          </a:p>
          <a:p>
            <a:endParaRPr lang="en-GB" dirty="0"/>
          </a:p>
          <a:p>
            <a:pPr algn="ctr"/>
            <a:r>
              <a:rPr lang="en-GB" dirty="0" smtClean="0"/>
              <a:t>Kristofer Joseph, </a:t>
            </a:r>
            <a:r>
              <a:rPr lang="en-GB" dirty="0" err="1" smtClean="0"/>
              <a:t>Javascript</a:t>
            </a:r>
            <a:r>
              <a:rPr lang="en-GB" dirty="0" smtClean="0"/>
              <a:t> Frameworks Lead, Adobe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20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850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52082" y="1646775"/>
            <a:ext cx="6272531" cy="4847688"/>
          </a:xfrm>
        </p:spPr>
        <p:txBody>
          <a:bodyPr/>
          <a:lstStyle/>
          <a:p>
            <a:pPr lvl="1"/>
            <a:r>
              <a:rPr lang="en-GB" dirty="0" smtClean="0"/>
              <a:t>Gartner: </a:t>
            </a:r>
            <a:r>
              <a:rPr lang="en-GB" dirty="0" err="1" smtClean="0"/>
              <a:t>Bis</a:t>
            </a:r>
            <a:r>
              <a:rPr lang="en-GB" dirty="0" smtClean="0"/>
              <a:t> 2015 </a:t>
            </a:r>
            <a:r>
              <a:rPr lang="en-GB" dirty="0" err="1" smtClean="0"/>
              <a:t>Grossteil</a:t>
            </a:r>
            <a:r>
              <a:rPr lang="en-GB" dirty="0" smtClean="0"/>
              <a:t> </a:t>
            </a:r>
            <a:r>
              <a:rPr lang="en-GB" dirty="0" err="1" smtClean="0"/>
              <a:t>aller</a:t>
            </a:r>
            <a:r>
              <a:rPr lang="en-GB" dirty="0" smtClean="0"/>
              <a:t> Enterprise Apps </a:t>
            </a:r>
            <a:r>
              <a:rPr lang="en-GB" dirty="0" err="1" smtClean="0"/>
              <a:t>werden</a:t>
            </a:r>
            <a:r>
              <a:rPr lang="en-GB" dirty="0" smtClean="0"/>
              <a:t> </a:t>
            </a:r>
            <a:r>
              <a:rPr lang="en-GB" dirty="0" err="1" smtClean="0"/>
              <a:t>als</a:t>
            </a:r>
            <a:r>
              <a:rPr lang="en-GB" dirty="0" smtClean="0"/>
              <a:t> Hybrid </a:t>
            </a:r>
            <a:r>
              <a:rPr lang="en-GB" dirty="0" err="1" smtClean="0"/>
              <a:t>entwickelt</a:t>
            </a:r>
            <a:endParaRPr lang="en-GB" dirty="0" smtClean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Was </a:t>
            </a:r>
            <a:r>
              <a:rPr lang="en-GB" dirty="0" err="1" smtClean="0"/>
              <a:t>Analysten</a:t>
            </a:r>
            <a:r>
              <a:rPr lang="en-GB" dirty="0" smtClean="0"/>
              <a:t> </a:t>
            </a:r>
            <a:r>
              <a:rPr lang="en-GB" dirty="0" err="1" smtClean="0"/>
              <a:t>sagen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21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573532"/>
            <a:ext cx="49149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Wann</a:t>
            </a:r>
            <a:r>
              <a:rPr lang="en-GB" dirty="0" smtClean="0"/>
              <a:t> </a:t>
            </a:r>
            <a:r>
              <a:rPr lang="en-GB" dirty="0" err="1" smtClean="0"/>
              <a:t>verwendet</a:t>
            </a:r>
            <a:r>
              <a:rPr lang="en-GB" dirty="0" smtClean="0"/>
              <a:t> man was?</a:t>
            </a:r>
          </a:p>
          <a:p>
            <a:pPr lvl="1"/>
            <a:r>
              <a:rPr lang="en-GB" dirty="0" smtClean="0"/>
              <a:t>Von wo </a:t>
            </a:r>
            <a:r>
              <a:rPr lang="en-GB" dirty="0" err="1" smtClean="0"/>
              <a:t>kommt</a:t>
            </a:r>
            <a:r>
              <a:rPr lang="en-GB" dirty="0" smtClean="0"/>
              <a:t> der “need” was </a:t>
            </a:r>
            <a:r>
              <a:rPr lang="en-GB" dirty="0" err="1" smtClean="0"/>
              <a:t>anderes</a:t>
            </a:r>
            <a:r>
              <a:rPr lang="en-GB" dirty="0" smtClean="0"/>
              <a:t> </a:t>
            </a:r>
            <a:r>
              <a:rPr lang="en-GB" dirty="0" err="1" smtClean="0"/>
              <a:t>als</a:t>
            </a:r>
            <a:r>
              <a:rPr lang="en-GB" dirty="0" smtClean="0"/>
              <a:t> </a:t>
            </a:r>
            <a:r>
              <a:rPr lang="en-GB" dirty="0" err="1" smtClean="0"/>
              <a:t>nativ</a:t>
            </a:r>
            <a:r>
              <a:rPr lang="en-GB" dirty="0" smtClean="0"/>
              <a:t> </a:t>
            </a:r>
            <a:r>
              <a:rPr lang="en-GB" dirty="0" err="1" smtClean="0"/>
              <a:t>zu</a:t>
            </a:r>
            <a:r>
              <a:rPr lang="en-GB" dirty="0" smtClean="0"/>
              <a:t> </a:t>
            </a:r>
            <a:r>
              <a:rPr lang="en-GB" dirty="0" err="1" smtClean="0"/>
              <a:t>entwickeln</a:t>
            </a:r>
            <a:r>
              <a:rPr lang="en-GB" dirty="0" smtClean="0"/>
              <a:t>?</a:t>
            </a:r>
          </a:p>
          <a:p>
            <a:pPr marL="0" lvl="1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Was </a:t>
            </a:r>
            <a:r>
              <a:rPr lang="en-GB" dirty="0" err="1" smtClean="0"/>
              <a:t>denkt</a:t>
            </a:r>
            <a:r>
              <a:rPr lang="en-GB" dirty="0" smtClean="0"/>
              <a:t> </a:t>
            </a:r>
            <a:r>
              <a:rPr lang="en-GB" dirty="0" err="1" smtClean="0"/>
              <a:t>ihr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22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5797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 &amp; Contra Native App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52400" y="1646239"/>
            <a:ext cx="3278976" cy="4848225"/>
          </a:xfrm>
        </p:spPr>
        <p:txBody>
          <a:bodyPr/>
          <a:lstStyle/>
          <a:p>
            <a:pPr lvl="1"/>
            <a:r>
              <a:rPr lang="en-GB" dirty="0" err="1" smtClean="0"/>
              <a:t>Bestmögliche</a:t>
            </a:r>
            <a:r>
              <a:rPr lang="en-GB" dirty="0" smtClean="0"/>
              <a:t> Performance</a:t>
            </a:r>
          </a:p>
          <a:p>
            <a:pPr lvl="1"/>
            <a:r>
              <a:rPr lang="en-GB" dirty="0" err="1" smtClean="0"/>
              <a:t>Startzeit</a:t>
            </a:r>
            <a:r>
              <a:rPr lang="en-GB" dirty="0" smtClean="0"/>
              <a:t>, </a:t>
            </a:r>
            <a:r>
              <a:rPr lang="en-GB" dirty="0" err="1" smtClean="0"/>
              <a:t>flüssigere</a:t>
            </a:r>
            <a:r>
              <a:rPr lang="en-GB" dirty="0" smtClean="0"/>
              <a:t> </a:t>
            </a:r>
            <a:r>
              <a:rPr lang="en-GB" dirty="0" err="1" smtClean="0"/>
              <a:t>Animationen</a:t>
            </a:r>
            <a:r>
              <a:rPr lang="en-GB" dirty="0" smtClean="0"/>
              <a:t>/</a:t>
            </a:r>
            <a:r>
              <a:rPr lang="en-GB" dirty="0" err="1" smtClean="0"/>
              <a:t>Übergänge</a:t>
            </a:r>
            <a:endParaRPr lang="en-GB" dirty="0" smtClean="0"/>
          </a:p>
          <a:p>
            <a:pPr lvl="1"/>
            <a:r>
              <a:rPr lang="en-GB" dirty="0" err="1" smtClean="0"/>
              <a:t>Voller</a:t>
            </a:r>
            <a:r>
              <a:rPr lang="en-GB" dirty="0" smtClean="0"/>
              <a:t> </a:t>
            </a:r>
            <a:r>
              <a:rPr lang="en-GB" dirty="0" err="1" smtClean="0"/>
              <a:t>Zugriff</a:t>
            </a:r>
            <a:r>
              <a:rPr lang="en-GB" dirty="0" smtClean="0"/>
              <a:t> auf Hardware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3645242" y="1646239"/>
            <a:ext cx="2779369" cy="4848225"/>
          </a:xfrm>
        </p:spPr>
        <p:txBody>
          <a:bodyPr/>
          <a:lstStyle/>
          <a:p>
            <a:pPr lvl="1"/>
            <a:r>
              <a:rPr lang="en-GB" dirty="0" err="1" smtClean="0"/>
              <a:t>Keine</a:t>
            </a:r>
            <a:r>
              <a:rPr lang="en-GB" dirty="0" smtClean="0"/>
              <a:t> </a:t>
            </a:r>
            <a:r>
              <a:rPr lang="en-GB" dirty="0" err="1" smtClean="0"/>
              <a:t>gemeinsame</a:t>
            </a:r>
            <a:r>
              <a:rPr lang="en-GB" dirty="0" smtClean="0"/>
              <a:t> Code Basis</a:t>
            </a:r>
          </a:p>
          <a:p>
            <a:pPr lvl="1"/>
            <a:r>
              <a:rPr lang="en-GB" dirty="0" err="1" smtClean="0"/>
              <a:t>Änderungen</a:t>
            </a:r>
            <a:r>
              <a:rPr lang="en-GB" dirty="0" smtClean="0"/>
              <a:t> </a:t>
            </a:r>
            <a:r>
              <a:rPr lang="en-GB" dirty="0" err="1" smtClean="0"/>
              <a:t>müssen</a:t>
            </a:r>
            <a:r>
              <a:rPr lang="en-GB" dirty="0" smtClean="0"/>
              <a:t> </a:t>
            </a:r>
            <a:r>
              <a:rPr lang="en-GB" dirty="0" err="1" smtClean="0"/>
              <a:t>immer</a:t>
            </a:r>
            <a:r>
              <a:rPr lang="en-GB" dirty="0" smtClean="0"/>
              <a:t> </a:t>
            </a:r>
            <a:r>
              <a:rPr lang="en-GB" dirty="0" err="1" smtClean="0"/>
              <a:t>durch</a:t>
            </a:r>
            <a:r>
              <a:rPr lang="en-GB" dirty="0" smtClean="0"/>
              <a:t> Approval </a:t>
            </a:r>
            <a:r>
              <a:rPr lang="en-GB" dirty="0" err="1" smtClean="0"/>
              <a:t>Prozess</a:t>
            </a:r>
            <a:r>
              <a:rPr lang="en-GB" dirty="0" smtClean="0"/>
              <a:t> </a:t>
            </a:r>
            <a:r>
              <a:rPr lang="en-GB" dirty="0" err="1" smtClean="0"/>
              <a:t>vom</a:t>
            </a:r>
            <a:r>
              <a:rPr lang="en-GB" dirty="0" smtClean="0"/>
              <a:t> App Store</a:t>
            </a:r>
          </a:p>
          <a:p>
            <a:pPr lvl="1"/>
            <a:r>
              <a:rPr lang="en-GB" dirty="0" smtClean="0"/>
              <a:t>1x API pro </a:t>
            </a:r>
            <a:r>
              <a:rPr lang="en-GB" dirty="0" err="1" smtClean="0"/>
              <a:t>Plattform</a:t>
            </a:r>
            <a:endParaRPr lang="en-GB" dirty="0" smtClean="0"/>
          </a:p>
          <a:p>
            <a:pPr lvl="1"/>
            <a:r>
              <a:rPr lang="en-GB" dirty="0" err="1" smtClean="0"/>
              <a:t>Teurere</a:t>
            </a:r>
            <a:r>
              <a:rPr lang="en-GB" dirty="0" smtClean="0"/>
              <a:t> </a:t>
            </a:r>
            <a:r>
              <a:rPr lang="en-GB" dirty="0" err="1" smtClean="0"/>
              <a:t>Entwicklung</a:t>
            </a:r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</a:t>
            </a:r>
            <a:r>
              <a:rPr lang="de-CH" dirty="0" err="1" smtClean="0"/>
              <a:t>February</a:t>
            </a:r>
            <a:r>
              <a:rPr lang="de-CH" dirty="0" smtClean="0"/>
              <a:t>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23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31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 &amp; Contra Web App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46239"/>
            <a:ext cx="3207687" cy="4848225"/>
          </a:xfrm>
        </p:spPr>
        <p:txBody>
          <a:bodyPr/>
          <a:lstStyle/>
          <a:p>
            <a:pPr lvl="1"/>
            <a:r>
              <a:rPr lang="en-GB" dirty="0" err="1" smtClean="0"/>
              <a:t>Eine</a:t>
            </a:r>
            <a:r>
              <a:rPr lang="en-GB" dirty="0" smtClean="0"/>
              <a:t> Code Basis die von </a:t>
            </a:r>
            <a:r>
              <a:rPr lang="en-GB" dirty="0" err="1" smtClean="0"/>
              <a:t>jedem</a:t>
            </a:r>
            <a:r>
              <a:rPr lang="en-GB" dirty="0" smtClean="0"/>
              <a:t> Mobile Browser “</a:t>
            </a:r>
            <a:r>
              <a:rPr lang="en-GB" dirty="0" err="1" smtClean="0"/>
              <a:t>angesurft</a:t>
            </a:r>
            <a:r>
              <a:rPr lang="en-GB" dirty="0" smtClean="0"/>
              <a:t>” </a:t>
            </a:r>
            <a:r>
              <a:rPr lang="en-GB" dirty="0" err="1" smtClean="0"/>
              <a:t>werden</a:t>
            </a:r>
            <a:r>
              <a:rPr lang="en-GB" dirty="0" smtClean="0"/>
              <a:t> </a:t>
            </a:r>
            <a:r>
              <a:rPr lang="en-GB" dirty="0" err="1" smtClean="0"/>
              <a:t>kann</a:t>
            </a:r>
            <a:endParaRPr lang="en-GB" dirty="0" smtClean="0"/>
          </a:p>
          <a:p>
            <a:pPr lvl="1"/>
            <a:r>
              <a:rPr lang="en-GB" dirty="0" err="1" smtClean="0"/>
              <a:t>Kein</a:t>
            </a:r>
            <a:r>
              <a:rPr lang="en-GB" dirty="0" smtClean="0"/>
              <a:t> App Store Approval</a:t>
            </a:r>
          </a:p>
          <a:p>
            <a:pPr lvl="1"/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2664" y="1646239"/>
            <a:ext cx="2921947" cy="4848225"/>
          </a:xfrm>
        </p:spPr>
        <p:txBody>
          <a:bodyPr/>
          <a:lstStyle/>
          <a:p>
            <a:pPr lvl="1"/>
            <a:r>
              <a:rPr lang="en-GB" dirty="0" err="1" smtClean="0"/>
              <a:t>Kein</a:t>
            </a:r>
            <a:r>
              <a:rPr lang="en-GB" dirty="0" smtClean="0"/>
              <a:t> </a:t>
            </a:r>
            <a:r>
              <a:rPr lang="en-GB" dirty="0" err="1" smtClean="0"/>
              <a:t>voller</a:t>
            </a:r>
            <a:r>
              <a:rPr lang="en-GB" dirty="0" smtClean="0"/>
              <a:t> </a:t>
            </a:r>
            <a:r>
              <a:rPr lang="en-GB" dirty="0" err="1" smtClean="0"/>
              <a:t>Zugriff</a:t>
            </a:r>
            <a:r>
              <a:rPr lang="en-GB" dirty="0" smtClean="0"/>
              <a:t> auf die Hardware</a:t>
            </a:r>
          </a:p>
          <a:p>
            <a:pPr lvl="1"/>
            <a:r>
              <a:rPr lang="en-GB" dirty="0" err="1" smtClean="0"/>
              <a:t>Nicht</a:t>
            </a:r>
            <a:r>
              <a:rPr lang="en-GB" dirty="0" smtClean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App Store</a:t>
            </a:r>
          </a:p>
          <a:p>
            <a:pPr lvl="1"/>
            <a:r>
              <a:rPr lang="en-GB" dirty="0" err="1" smtClean="0"/>
              <a:t>Javascript</a:t>
            </a:r>
            <a:r>
              <a:rPr lang="en-GB" dirty="0" smtClean="0"/>
              <a:t> Engines </a:t>
            </a:r>
            <a:r>
              <a:rPr lang="en-GB" dirty="0" err="1" smtClean="0"/>
              <a:t>werden</a:t>
            </a:r>
            <a:r>
              <a:rPr lang="en-GB" dirty="0" smtClean="0"/>
              <a:t> </a:t>
            </a:r>
            <a:r>
              <a:rPr lang="en-GB" dirty="0" err="1" smtClean="0"/>
              <a:t>zwar</a:t>
            </a:r>
            <a:r>
              <a:rPr lang="en-GB" dirty="0" smtClean="0"/>
              <a:t> </a:t>
            </a:r>
            <a:r>
              <a:rPr lang="en-GB" dirty="0" err="1" smtClean="0"/>
              <a:t>immer</a:t>
            </a:r>
            <a:r>
              <a:rPr lang="en-GB" dirty="0" smtClean="0"/>
              <a:t> </a:t>
            </a:r>
            <a:r>
              <a:rPr lang="en-GB" dirty="0" err="1" smtClean="0"/>
              <a:t>schneller</a:t>
            </a:r>
            <a:r>
              <a:rPr lang="en-GB" dirty="0" smtClean="0"/>
              <a:t>, performance </a:t>
            </a:r>
            <a:r>
              <a:rPr lang="en-GB" dirty="0" err="1" smtClean="0"/>
              <a:t>trotzdem</a:t>
            </a:r>
            <a:r>
              <a:rPr lang="en-GB" dirty="0" smtClean="0"/>
              <a:t> (</a:t>
            </a:r>
            <a:r>
              <a:rPr lang="en-GB" dirty="0" err="1" smtClean="0"/>
              <a:t>noch</a:t>
            </a:r>
            <a:r>
              <a:rPr lang="en-GB" dirty="0" smtClean="0"/>
              <a:t>?) </a:t>
            </a:r>
            <a:r>
              <a:rPr lang="en-GB" dirty="0" err="1" smtClean="0"/>
              <a:t>ein</a:t>
            </a:r>
            <a:r>
              <a:rPr lang="en-GB" dirty="0" smtClean="0"/>
              <a:t> Problem</a:t>
            </a:r>
          </a:p>
          <a:p>
            <a:pPr lvl="1"/>
            <a:r>
              <a:rPr lang="en-GB" dirty="0" err="1" smtClean="0"/>
              <a:t>Verschiedene</a:t>
            </a:r>
            <a:r>
              <a:rPr lang="en-GB" dirty="0" smtClean="0"/>
              <a:t> Browser =&gt; Problem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Tobias Z ürcher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DFAA7F92-1B76-4A5E-87E0-1529FDC4CA41}" type="slidenum">
              <a:rPr lang="de-CH" smtClean="0"/>
              <a:t>24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969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 &amp; Contra Hybrid App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46239"/>
            <a:ext cx="3278976" cy="4848225"/>
          </a:xfrm>
        </p:spPr>
        <p:txBody>
          <a:bodyPr/>
          <a:lstStyle/>
          <a:p>
            <a:pPr lvl="1"/>
            <a:r>
              <a:rPr lang="en-GB" dirty="0" smtClean="0"/>
              <a:t>App </a:t>
            </a:r>
            <a:r>
              <a:rPr lang="en-GB" dirty="0" err="1" smtClean="0"/>
              <a:t>ist</a:t>
            </a:r>
            <a:r>
              <a:rPr lang="en-GB" dirty="0" smtClean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App Store</a:t>
            </a:r>
          </a:p>
          <a:p>
            <a:pPr lvl="1"/>
            <a:r>
              <a:rPr lang="en-GB" dirty="0" smtClean="0"/>
              <a:t>Code </a:t>
            </a:r>
            <a:r>
              <a:rPr lang="en-GB" dirty="0" err="1" smtClean="0"/>
              <a:t>geteilt</a:t>
            </a:r>
            <a:r>
              <a:rPr lang="en-GB" dirty="0" smtClean="0"/>
              <a:t> </a:t>
            </a:r>
            <a:r>
              <a:rPr lang="en-GB" dirty="0" err="1" smtClean="0"/>
              <a:t>zwischen</a:t>
            </a:r>
            <a:r>
              <a:rPr lang="en-GB" dirty="0" smtClean="0"/>
              <a:t> </a:t>
            </a:r>
            <a:r>
              <a:rPr lang="en-GB" dirty="0" err="1" smtClean="0"/>
              <a:t>verschiedenen</a:t>
            </a:r>
            <a:r>
              <a:rPr lang="en-GB" dirty="0" smtClean="0"/>
              <a:t> </a:t>
            </a:r>
            <a:r>
              <a:rPr lang="en-GB" dirty="0" err="1" smtClean="0"/>
              <a:t>Plattformen</a:t>
            </a:r>
            <a:endParaRPr lang="en-GB" dirty="0" smtClean="0"/>
          </a:p>
          <a:p>
            <a:pPr lvl="1"/>
            <a:r>
              <a:rPr lang="en-GB" dirty="0" err="1" smtClean="0"/>
              <a:t>Zugang</a:t>
            </a:r>
            <a:r>
              <a:rPr lang="en-GB" dirty="0" smtClean="0"/>
              <a:t> auf Hardware, </a:t>
            </a:r>
            <a:r>
              <a:rPr lang="en-GB" dirty="0" err="1" smtClean="0"/>
              <a:t>auch</a:t>
            </a:r>
            <a:r>
              <a:rPr lang="en-GB" dirty="0" smtClean="0"/>
              <a:t> die </a:t>
            </a:r>
            <a:r>
              <a:rPr lang="en-GB" dirty="0" err="1" smtClean="0"/>
              <a:t>die</a:t>
            </a:r>
            <a:r>
              <a:rPr lang="en-GB" dirty="0" smtClean="0"/>
              <a:t> </a:t>
            </a:r>
            <a:r>
              <a:rPr lang="en-GB" dirty="0" err="1" smtClean="0"/>
              <a:t>normalerweise</a:t>
            </a:r>
            <a:r>
              <a:rPr lang="en-GB" dirty="0" smtClean="0"/>
              <a:t> </a:t>
            </a:r>
            <a:r>
              <a:rPr lang="en-GB" dirty="0" err="1" smtClean="0"/>
              <a:t>nicht</a:t>
            </a:r>
            <a:r>
              <a:rPr lang="en-GB" dirty="0" smtClean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Browser </a:t>
            </a:r>
            <a:r>
              <a:rPr lang="en-GB" dirty="0" err="1" smtClean="0"/>
              <a:t>verfügbar</a:t>
            </a:r>
            <a:r>
              <a:rPr lang="en-GB" dirty="0" smtClean="0"/>
              <a:t> </a:t>
            </a:r>
            <a:r>
              <a:rPr lang="en-GB" dirty="0" err="1" smtClean="0"/>
              <a:t>ist</a:t>
            </a:r>
            <a:endParaRPr lang="en-GB" dirty="0" smtClean="0"/>
          </a:p>
          <a:p>
            <a:pPr lvl="1"/>
            <a:r>
              <a:rPr lang="en-GB" dirty="0" smtClean="0"/>
              <a:t>HTML &amp; CSS </a:t>
            </a:r>
            <a:r>
              <a:rPr lang="en-GB" dirty="0" err="1" smtClean="0"/>
              <a:t>für</a:t>
            </a:r>
            <a:r>
              <a:rPr lang="en-GB" dirty="0" smtClean="0"/>
              <a:t> das Layout/Styling</a:t>
            </a:r>
          </a:p>
          <a:p>
            <a:pPr lvl="1"/>
            <a:r>
              <a:rPr lang="en-GB" dirty="0" smtClean="0"/>
              <a:t>Grosse Open Source HTML/CSS Community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5242" y="1646239"/>
            <a:ext cx="2779369" cy="4848225"/>
          </a:xfrm>
        </p:spPr>
        <p:txBody>
          <a:bodyPr/>
          <a:lstStyle/>
          <a:p>
            <a:pPr lvl="1"/>
            <a:r>
              <a:rPr lang="en-GB" dirty="0" smtClean="0"/>
              <a:t>App Performance </a:t>
            </a:r>
            <a:r>
              <a:rPr lang="en-GB" dirty="0" err="1" smtClean="0"/>
              <a:t>abhängig</a:t>
            </a:r>
            <a:r>
              <a:rPr lang="en-GB" dirty="0" smtClean="0"/>
              <a:t> </a:t>
            </a:r>
            <a:r>
              <a:rPr lang="en-GB" dirty="0" err="1" smtClean="0"/>
              <a:t>vom</a:t>
            </a:r>
            <a:r>
              <a:rPr lang="en-GB" dirty="0" smtClean="0"/>
              <a:t> HTML Container der </a:t>
            </a:r>
            <a:r>
              <a:rPr lang="en-GB" dirty="0" err="1" smtClean="0"/>
              <a:t>jeweiligen</a:t>
            </a:r>
            <a:r>
              <a:rPr lang="en-GB" dirty="0" smtClean="0"/>
              <a:t> </a:t>
            </a:r>
            <a:r>
              <a:rPr lang="en-GB" dirty="0" err="1" smtClean="0"/>
              <a:t>Plattform</a:t>
            </a:r>
            <a:endParaRPr lang="en-GB" dirty="0" smtClean="0"/>
          </a:p>
          <a:p>
            <a:pPr lvl="1"/>
            <a:r>
              <a:rPr lang="en-GB" dirty="0" err="1" smtClean="0"/>
              <a:t>Browserkompatibilität</a:t>
            </a:r>
            <a:r>
              <a:rPr lang="en-GB" dirty="0" smtClean="0"/>
              <a:t> </a:t>
            </a:r>
            <a:r>
              <a:rPr lang="en-GB" dirty="0" err="1" smtClean="0"/>
              <a:t>mithilfe</a:t>
            </a:r>
            <a:r>
              <a:rPr lang="en-GB" dirty="0" smtClean="0"/>
              <a:t> des Containers </a:t>
            </a:r>
            <a:r>
              <a:rPr lang="en-GB" dirty="0" err="1" smtClean="0"/>
              <a:t>verbessert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Tobias Z ürcher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DFAA7F92-1B76-4A5E-87E0-1529FDC4CA41}" type="slidenum">
              <a:rPr lang="de-CH" smtClean="0"/>
              <a:t>25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5192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Was </a:t>
            </a:r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plattformspezifische</a:t>
            </a:r>
            <a:r>
              <a:rPr lang="en-GB" dirty="0" smtClean="0"/>
              <a:t> </a:t>
            </a:r>
            <a:r>
              <a:rPr lang="en-GB" dirty="0" err="1" smtClean="0"/>
              <a:t>Funktionen</a:t>
            </a:r>
            <a:r>
              <a:rPr lang="en-GB" dirty="0" smtClean="0"/>
              <a:t> </a:t>
            </a:r>
            <a:r>
              <a:rPr lang="en-GB" dirty="0" err="1" smtClean="0"/>
              <a:t>werden</a:t>
            </a:r>
            <a:r>
              <a:rPr lang="en-GB" dirty="0" smtClean="0"/>
              <a:t> </a:t>
            </a:r>
            <a:r>
              <a:rPr lang="en-GB" dirty="0" err="1" smtClean="0"/>
              <a:t>benötigt</a:t>
            </a:r>
            <a:r>
              <a:rPr lang="en-GB" dirty="0" smtClean="0"/>
              <a:t>?</a:t>
            </a:r>
          </a:p>
          <a:p>
            <a:pPr lvl="1"/>
            <a:r>
              <a:rPr lang="en-GB" dirty="0" err="1" smtClean="0"/>
              <a:t>Komplexität</a:t>
            </a:r>
            <a:r>
              <a:rPr lang="en-GB" dirty="0" smtClean="0"/>
              <a:t> der </a:t>
            </a:r>
            <a:r>
              <a:rPr lang="en-GB" dirty="0" err="1" smtClean="0"/>
              <a:t>Applikation</a:t>
            </a:r>
            <a:endParaRPr lang="en-GB" dirty="0" smtClean="0"/>
          </a:p>
          <a:p>
            <a:pPr lvl="1"/>
            <a:r>
              <a:rPr lang="en-GB" dirty="0" smtClean="0"/>
              <a:t>Time to market?</a:t>
            </a:r>
          </a:p>
          <a:p>
            <a:pPr lvl="1"/>
            <a:r>
              <a:rPr lang="en-GB" dirty="0" smtClean="0"/>
              <a:t>Budget?</a:t>
            </a:r>
          </a:p>
          <a:p>
            <a:pPr lvl="1"/>
            <a:endParaRPr lang="en-GB" dirty="0"/>
          </a:p>
          <a:p>
            <a:pPr lvl="1"/>
            <a:r>
              <a:rPr lang="en-GB" smtClean="0"/>
              <a:t>Beispiele: </a:t>
            </a:r>
            <a:endParaRPr lang="en-GB" dirty="0"/>
          </a:p>
          <a:p>
            <a:pPr lvl="2"/>
            <a:r>
              <a:rPr lang="en-GB" dirty="0" err="1"/>
              <a:t>Konferenz</a:t>
            </a:r>
            <a:r>
              <a:rPr lang="en-GB" dirty="0"/>
              <a:t> App</a:t>
            </a:r>
          </a:p>
          <a:p>
            <a:pPr lvl="2"/>
            <a:r>
              <a:rPr lang="en-GB" dirty="0" err="1"/>
              <a:t>Whatsapp</a:t>
            </a:r>
            <a:r>
              <a:rPr lang="en-GB" dirty="0"/>
              <a:t> Chat</a:t>
            </a:r>
          </a:p>
          <a:p>
            <a:pPr lvl="2"/>
            <a:r>
              <a:rPr lang="en-GB" dirty="0"/>
              <a:t>Blog App (</a:t>
            </a:r>
            <a:r>
              <a:rPr lang="en-GB" dirty="0" err="1"/>
              <a:t>lesen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Wichtige</a:t>
            </a:r>
            <a:r>
              <a:rPr lang="en-GB" dirty="0" smtClean="0"/>
              <a:t> </a:t>
            </a:r>
            <a:r>
              <a:rPr lang="en-GB" dirty="0" err="1" smtClean="0"/>
              <a:t>Fragen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den </a:t>
            </a:r>
            <a:r>
              <a:rPr lang="en-GB" dirty="0" err="1" smtClean="0"/>
              <a:t>Entscheid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26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542"/>
          <a:stretch/>
        </p:blipFill>
        <p:spPr>
          <a:xfrm>
            <a:off x="3640571" y="2395292"/>
            <a:ext cx="4495879" cy="40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5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27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1026" name="Picture 2" descr="Native html5 hyb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35" y="1894116"/>
            <a:ext cx="7248525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1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2143003"/>
            <a:ext cx="7556500" cy="385469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Xamarin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28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79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567" y="4141890"/>
            <a:ext cx="4262300" cy="22584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Cross Compilation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29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49" y="1646776"/>
            <a:ext cx="4491207" cy="24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Facts &amp; Figures</a:t>
            </a:r>
            <a:endParaRPr lang="de-CH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" b="2408"/>
          <a:stretch/>
        </p:blipFill>
        <p:spPr>
          <a:xfrm>
            <a:off x="3995936" y="1680195"/>
            <a:ext cx="4910328" cy="4701133"/>
          </a:xfrm>
          <a:prstGeom prst="rect">
            <a:avLst/>
          </a:prstGeom>
        </p:spPr>
      </p:pic>
      <p:sp>
        <p:nvSpPr>
          <p:cNvPr id="6" name="Content Placeholder 1"/>
          <p:cNvSpPr>
            <a:spLocks noGrp="1"/>
          </p:cNvSpPr>
          <p:nvPr>
            <p:ph sz="half" idx="4294967295"/>
          </p:nvPr>
        </p:nvSpPr>
        <p:spPr>
          <a:xfrm>
            <a:off x="80793" y="1607618"/>
            <a:ext cx="4348629" cy="4848225"/>
          </a:xfrm>
          <a:prstGeom prst="rect">
            <a:avLst/>
          </a:prstGeom>
        </p:spPr>
        <p:txBody>
          <a:bodyPr/>
          <a:lstStyle/>
          <a:p>
            <a:pPr lvl="1"/>
            <a:r>
              <a:rPr lang="de-CH" dirty="0" smtClean="0"/>
              <a:t>Dienstleistungsunternehmen</a:t>
            </a:r>
          </a:p>
          <a:p>
            <a:pPr lvl="2"/>
            <a:r>
              <a:rPr lang="de-CH" dirty="0" smtClean="0"/>
              <a:t>Softwareentwicklung</a:t>
            </a:r>
          </a:p>
          <a:p>
            <a:pPr lvl="2"/>
            <a:r>
              <a:rPr lang="de-CH" dirty="0" smtClean="0"/>
              <a:t>Produktentwicklung</a:t>
            </a:r>
          </a:p>
          <a:p>
            <a:pPr lvl="2"/>
            <a:r>
              <a:rPr lang="de-CH" dirty="0" smtClean="0"/>
              <a:t>Management Consulting</a:t>
            </a:r>
          </a:p>
          <a:p>
            <a:pPr lvl="2"/>
            <a:r>
              <a:rPr lang="de-CH" dirty="0" smtClean="0"/>
              <a:t>Ventures</a:t>
            </a:r>
          </a:p>
          <a:p>
            <a:pPr lvl="1"/>
            <a:r>
              <a:rPr lang="de-CH" dirty="0" smtClean="0"/>
              <a:t>Gegründet 1968</a:t>
            </a:r>
          </a:p>
          <a:p>
            <a:pPr lvl="1"/>
            <a:r>
              <a:rPr lang="de-CH" dirty="0"/>
              <a:t>In Deutschland, Großbritannien, Österreich und in der </a:t>
            </a:r>
            <a:r>
              <a:rPr lang="de-CH" dirty="0" smtClean="0"/>
              <a:t>Schweiz</a:t>
            </a:r>
            <a:endParaRPr lang="de-CH" dirty="0"/>
          </a:p>
          <a:p>
            <a:pPr lvl="1"/>
            <a:r>
              <a:rPr lang="de-CH" sz="2200" dirty="0" smtClean="0"/>
              <a:t>Mehr als 8000 Projekte realisiert</a:t>
            </a:r>
          </a:p>
          <a:p>
            <a:pPr lvl="1"/>
            <a:r>
              <a:rPr lang="de-CH" dirty="0" smtClean="0"/>
              <a:t>119</a:t>
            </a:r>
            <a:r>
              <a:rPr lang="de-CH" sz="2200" dirty="0" smtClean="0"/>
              <a:t> Mio. </a:t>
            </a:r>
            <a:r>
              <a:rPr lang="de-CH" dirty="0" smtClean="0"/>
              <a:t>CHF</a:t>
            </a:r>
            <a:r>
              <a:rPr lang="de-CH" sz="2200" dirty="0" smtClean="0"/>
              <a:t> Umsatz (2014)</a:t>
            </a:r>
          </a:p>
          <a:p>
            <a:pPr lvl="1"/>
            <a:r>
              <a:rPr lang="de-CH" sz="2200" dirty="0" smtClean="0"/>
              <a:t>700Mitarbeiterinnen &amp; Mitarbeiter </a:t>
            </a:r>
            <a:br>
              <a:rPr lang="de-CH" sz="2200" dirty="0" smtClean="0"/>
            </a:br>
            <a:r>
              <a:rPr lang="de-CH" sz="2200" dirty="0" smtClean="0"/>
              <a:t>(Ende 2014)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22. </a:t>
            </a:r>
            <a:r>
              <a:rPr lang="en-US" dirty="0" err="1" smtClean="0"/>
              <a:t>Februar</a:t>
            </a:r>
            <a:r>
              <a:rPr lang="en-US" dirty="0" smtClean="0"/>
              <a:t> 2016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665DA88C-97CC-400C-A74A-DE1DDE6A01B2}" type="slidenum">
              <a:rPr lang="de-CH" smtClean="0"/>
              <a:t>3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051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Native UI </a:t>
            </a:r>
            <a:r>
              <a:rPr lang="en-GB" dirty="0" err="1" smtClean="0"/>
              <a:t>mit</a:t>
            </a:r>
            <a:r>
              <a:rPr lang="en-GB" dirty="0" smtClean="0"/>
              <a:t> </a:t>
            </a:r>
            <a:r>
              <a:rPr lang="en-GB" dirty="0" err="1" smtClean="0"/>
              <a:t>geteiltem</a:t>
            </a:r>
            <a:r>
              <a:rPr lang="en-GB" dirty="0" smtClean="0"/>
              <a:t> Code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30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774"/>
            <a:ext cx="8718551" cy="390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Unser Plan</a:t>
            </a:r>
            <a:endParaRPr lang="de-CH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183624" y="1646775"/>
          <a:ext cx="5457710" cy="4661827"/>
        </p:xfrm>
        <a:graphic>
          <a:graphicData uri="http://schemas.openxmlformats.org/drawingml/2006/table">
            <a:tbl>
              <a:tblPr firstRow="1" firstCol="1" bandRow="1">
                <a:tableStyleId>{556710EB-4081-4327-87A8-A6E326B6FCDB}</a:tableStyleId>
              </a:tblPr>
              <a:tblGrid>
                <a:gridCol w="1322949"/>
                <a:gridCol w="1354491"/>
                <a:gridCol w="1243458"/>
                <a:gridCol w="1536812"/>
              </a:tblGrid>
              <a:tr h="310807">
                <a:tc>
                  <a:txBody>
                    <a:bodyPr/>
                    <a:lstStyle/>
                    <a:p>
                      <a:endParaRPr lang="de-CH" sz="16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Track 1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Track 2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Raum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22.02.2016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Einführung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 smtClean="0">
                          <a:effectLst/>
                        </a:rPr>
                        <a:t>29.02.2016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iOS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C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5.3A17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07.03.2016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iOS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C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6.-1D09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14.03.2016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iOS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C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6.-1D09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 smtClean="0">
                          <a:effectLst/>
                        </a:rPr>
                        <a:t>21.03.2016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iOS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CH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6.0D13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04.04.2016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Android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 err="1">
                          <a:effectLst/>
                        </a:rPr>
                        <a:t>Ionic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11.04.2016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Android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 err="1">
                          <a:effectLst/>
                        </a:rPr>
                        <a:t>Ionic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18.04.2016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Android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 err="1">
                          <a:effectLst/>
                        </a:rPr>
                        <a:t>Ionic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25.04.2016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Android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 err="1">
                          <a:effectLst/>
                        </a:rPr>
                        <a:t>Ionic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02.05.2016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 err="1">
                          <a:effectLst/>
                        </a:rPr>
                        <a:t>ionic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Android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16.05.2016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Pfingstmontag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23.05.2016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Ionic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Android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30.05.2016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Ionic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Android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06.06.2016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effectLst/>
                        </a:rPr>
                        <a:t>Ionic</a:t>
                      </a:r>
                      <a:endParaRPr lang="de-CH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Android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13.06.2016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Präsentationen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effectLst/>
                        </a:rPr>
                        <a:t>Präsentation</a:t>
                      </a: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CH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cxnSp>
        <p:nvCxnSpPr>
          <p:cNvPr id="20" name="MarginLineAStraight Connector 8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7851775" y="5353050"/>
            <a:ext cx="1139825" cy="0"/>
          </a:xfrm>
          <a:prstGeom prst="line">
            <a:avLst/>
          </a:prstGeom>
          <a:ln w="25400" cap="flat" cmpd="sng" algn="ctr">
            <a:solidFill>
              <a:srgbClr val="FF820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D:\Data\My Pictures\Icon Library\INCORS Vista Icon Library\v_collections_png\business_finance_data\128x128\shadow\chart_gant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104" y="537553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17. </a:t>
            </a:r>
            <a:r>
              <a:rPr lang="en-US" dirty="0" err="1" smtClean="0"/>
              <a:t>Februar</a:t>
            </a:r>
            <a:r>
              <a:rPr lang="en-US" dirty="0" smtClean="0"/>
              <a:t> 2014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18B531A-793A-4559-B733-589A3F49260B}" type="slidenum">
              <a:rPr lang="de-CH" smtClean="0"/>
              <a:t>31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479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 smtClean="0"/>
              <a:t>Jede</a:t>
            </a:r>
            <a:r>
              <a:rPr lang="en-GB" dirty="0" smtClean="0"/>
              <a:t> </a:t>
            </a:r>
            <a:r>
              <a:rPr lang="en-GB" dirty="0" err="1" smtClean="0"/>
              <a:t>Gruppe</a:t>
            </a:r>
            <a:r>
              <a:rPr lang="en-GB" dirty="0" smtClean="0"/>
              <a:t> muss </a:t>
            </a:r>
            <a:r>
              <a:rPr lang="en-GB" dirty="0" err="1" smtClean="0"/>
              <a:t>eine</a:t>
            </a:r>
            <a:r>
              <a:rPr lang="en-GB" dirty="0" smtClean="0"/>
              <a:t> App </a:t>
            </a:r>
            <a:r>
              <a:rPr lang="en-GB" dirty="0" err="1" smtClean="0"/>
              <a:t>entwickeln</a:t>
            </a:r>
            <a:r>
              <a:rPr lang="en-GB" dirty="0" smtClean="0"/>
              <a:t>, </a:t>
            </a:r>
            <a:r>
              <a:rPr lang="en-GB" dirty="0" err="1" smtClean="0"/>
              <a:t>welche</a:t>
            </a:r>
            <a:r>
              <a:rPr lang="en-GB" dirty="0" smtClean="0"/>
              <a:t> am </a:t>
            </a:r>
            <a:r>
              <a:rPr lang="en-GB" dirty="0" err="1" smtClean="0"/>
              <a:t>Schluss</a:t>
            </a:r>
            <a:r>
              <a:rPr lang="en-GB" dirty="0" smtClean="0"/>
              <a:t> </a:t>
            </a:r>
            <a:r>
              <a:rPr lang="en-GB" dirty="0" err="1" smtClean="0"/>
              <a:t>präsentiert</a:t>
            </a:r>
            <a:r>
              <a:rPr lang="en-GB" dirty="0" smtClean="0"/>
              <a:t> </a:t>
            </a:r>
            <a:r>
              <a:rPr lang="en-GB" dirty="0" err="1" smtClean="0"/>
              <a:t>wird</a:t>
            </a:r>
            <a:endParaRPr lang="en-GB" dirty="0" smtClean="0"/>
          </a:p>
          <a:p>
            <a:pPr lvl="1"/>
            <a:r>
              <a:rPr lang="en-GB" dirty="0" err="1" smtClean="0"/>
              <a:t>Neben</a:t>
            </a:r>
            <a:r>
              <a:rPr lang="en-GB" dirty="0" smtClean="0"/>
              <a:t> 80% </a:t>
            </a:r>
            <a:r>
              <a:rPr lang="en-GB" dirty="0" err="1" smtClean="0"/>
              <a:t>Anwesenheit</a:t>
            </a:r>
            <a:r>
              <a:rPr lang="en-GB" dirty="0" smtClean="0"/>
              <a:t> </a:t>
            </a:r>
            <a:r>
              <a:rPr lang="en-GB" dirty="0" err="1" smtClean="0"/>
              <a:t>zählt</a:t>
            </a:r>
            <a:r>
              <a:rPr lang="en-GB" dirty="0" smtClean="0"/>
              <a:t> der </a:t>
            </a:r>
            <a:r>
              <a:rPr lang="en-GB" dirty="0" err="1" smtClean="0"/>
              <a:t>Vortrag</a:t>
            </a:r>
            <a:r>
              <a:rPr lang="en-GB" dirty="0" smtClean="0"/>
              <a:t> </a:t>
            </a:r>
            <a:r>
              <a:rPr lang="en-GB" dirty="0" err="1" smtClean="0"/>
              <a:t>ob</a:t>
            </a:r>
            <a:r>
              <a:rPr lang="en-GB" dirty="0" smtClean="0"/>
              <a:t> das </a:t>
            </a:r>
            <a:r>
              <a:rPr lang="en-GB" dirty="0" err="1" smtClean="0"/>
              <a:t>Modul</a:t>
            </a:r>
            <a:r>
              <a:rPr lang="en-GB" dirty="0" smtClean="0"/>
              <a:t> </a:t>
            </a:r>
            <a:r>
              <a:rPr lang="en-GB" dirty="0" err="1" smtClean="0"/>
              <a:t>bestanden</a:t>
            </a:r>
            <a:r>
              <a:rPr lang="en-GB" dirty="0" smtClean="0"/>
              <a:t> </a:t>
            </a:r>
            <a:r>
              <a:rPr lang="en-GB" dirty="0" err="1" smtClean="0"/>
              <a:t>wurde</a:t>
            </a:r>
            <a:r>
              <a:rPr lang="en-GB" dirty="0" smtClean="0"/>
              <a:t> </a:t>
            </a:r>
            <a:r>
              <a:rPr lang="en-GB" dirty="0" err="1" smtClean="0"/>
              <a:t>oder</a:t>
            </a:r>
            <a:r>
              <a:rPr lang="en-GB" dirty="0" smtClean="0"/>
              <a:t> </a:t>
            </a:r>
            <a:r>
              <a:rPr lang="en-GB" dirty="0" err="1" smtClean="0"/>
              <a:t>nicht</a:t>
            </a:r>
            <a:endParaRPr lang="en-GB" dirty="0" smtClean="0"/>
          </a:p>
          <a:p>
            <a:pPr lvl="1"/>
            <a:r>
              <a:rPr lang="en-GB" dirty="0" err="1" smtClean="0"/>
              <a:t>Ideen</a:t>
            </a:r>
            <a:r>
              <a:rPr lang="en-GB" dirty="0" smtClean="0"/>
              <a:t> </a:t>
            </a:r>
            <a:r>
              <a:rPr lang="en-GB" dirty="0" err="1" smtClean="0"/>
              <a:t>für</a:t>
            </a:r>
            <a:r>
              <a:rPr lang="en-GB" dirty="0" smtClean="0"/>
              <a:t> App</a:t>
            </a:r>
          </a:p>
          <a:p>
            <a:pPr lvl="2"/>
            <a:r>
              <a:rPr lang="en-GB" dirty="0" err="1" smtClean="0"/>
              <a:t>Todo</a:t>
            </a:r>
            <a:r>
              <a:rPr lang="en-GB" dirty="0" smtClean="0"/>
              <a:t> App</a:t>
            </a:r>
          </a:p>
          <a:p>
            <a:pPr lvl="2"/>
            <a:r>
              <a:rPr lang="en-GB" dirty="0" err="1" smtClean="0"/>
              <a:t>Horoskop</a:t>
            </a:r>
            <a:r>
              <a:rPr lang="en-GB" dirty="0" smtClean="0"/>
              <a:t> </a:t>
            </a:r>
            <a:r>
              <a:rPr lang="en-GB" dirty="0" err="1" smtClean="0"/>
              <a:t>mit</a:t>
            </a:r>
            <a:r>
              <a:rPr lang="en-GB" dirty="0" smtClean="0"/>
              <a:t> </a:t>
            </a:r>
            <a:r>
              <a:rPr lang="en-GB" dirty="0" err="1" smtClean="0"/>
              <a:t>täglichen</a:t>
            </a:r>
            <a:r>
              <a:rPr lang="en-GB" dirty="0" smtClean="0"/>
              <a:t> Push Notifications</a:t>
            </a:r>
          </a:p>
          <a:p>
            <a:pPr lvl="2"/>
            <a:r>
              <a:rPr lang="en-GB" dirty="0" smtClean="0"/>
              <a:t>Tipping Calculator</a:t>
            </a:r>
          </a:p>
          <a:p>
            <a:pPr lvl="2"/>
            <a:r>
              <a:rPr lang="en-GB" dirty="0" err="1" smtClean="0"/>
              <a:t>Schuldenberechner</a:t>
            </a:r>
            <a:endParaRPr lang="en-GB" dirty="0" smtClean="0"/>
          </a:p>
          <a:p>
            <a:pPr lvl="2"/>
            <a:r>
              <a:rPr lang="en-GB" dirty="0" smtClean="0"/>
              <a:t>… </a:t>
            </a:r>
            <a:r>
              <a:rPr lang="en-GB" dirty="0" err="1" smtClean="0"/>
              <a:t>eure</a:t>
            </a:r>
            <a:r>
              <a:rPr lang="en-GB" dirty="0" smtClean="0"/>
              <a:t> </a:t>
            </a:r>
            <a:r>
              <a:rPr lang="en-GB" dirty="0" err="1" smtClean="0"/>
              <a:t>kreative</a:t>
            </a:r>
            <a:r>
              <a:rPr lang="en-GB" dirty="0" smtClean="0"/>
              <a:t> </a:t>
            </a:r>
            <a:r>
              <a:rPr lang="en-GB" dirty="0" err="1" smtClean="0"/>
              <a:t>Idee</a:t>
            </a:r>
            <a:r>
              <a:rPr lang="en-GB" dirty="0" smtClean="0"/>
              <a:t>!</a:t>
            </a:r>
          </a:p>
          <a:p>
            <a:pPr lvl="2"/>
            <a:endParaRPr lang="en-GB" dirty="0"/>
          </a:p>
          <a:p>
            <a:pPr lvl="1"/>
            <a:r>
              <a:rPr lang="en-GB" dirty="0" smtClean="0"/>
              <a:t>Der Source Code muss </a:t>
            </a:r>
            <a:r>
              <a:rPr lang="en-GB" dirty="0" err="1" smtClean="0"/>
              <a:t>abgegeben</a:t>
            </a:r>
            <a:r>
              <a:rPr lang="en-GB" dirty="0" smtClean="0"/>
              <a:t> </a:t>
            </a:r>
            <a:r>
              <a:rPr lang="en-GB" dirty="0" err="1" smtClean="0"/>
              <a:t>werden</a:t>
            </a:r>
            <a:endParaRPr lang="en-GB" dirty="0" smtClean="0"/>
          </a:p>
          <a:p>
            <a:pPr lvl="2"/>
            <a:r>
              <a:rPr lang="en-GB" dirty="0" err="1" smtClean="0"/>
              <a:t>Bis</a:t>
            </a:r>
            <a:r>
              <a:rPr lang="en-GB" dirty="0" smtClean="0"/>
              <a:t> Sonntag 12.6. 22:00, </a:t>
            </a:r>
            <a:r>
              <a:rPr lang="en-GB" dirty="0" err="1" smtClean="0"/>
              <a:t>gezippt</a:t>
            </a:r>
            <a:r>
              <a:rPr lang="en-GB" dirty="0" smtClean="0"/>
              <a:t> an tobias.zuercher@zuehlke.com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Testat</a:t>
            </a:r>
            <a:r>
              <a:rPr lang="en-GB" dirty="0" smtClean="0"/>
              <a:t>: App </a:t>
            </a:r>
            <a:r>
              <a:rPr lang="en-GB" dirty="0" err="1" smtClean="0"/>
              <a:t>Projekt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32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35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Resultat Detail</a:t>
            </a:r>
            <a:r>
              <a:rPr lang="de-CH" dirty="0" smtClean="0"/>
              <a:t>: Präsentation </a:t>
            </a:r>
            <a:r>
              <a:rPr lang="de-CH" dirty="0" smtClean="0"/>
              <a:t>13.06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82" y="1646775"/>
            <a:ext cx="7556633" cy="4847688"/>
          </a:xfrm>
        </p:spPr>
        <p:txBody>
          <a:bodyPr/>
          <a:lstStyle/>
          <a:p>
            <a:pPr lvl="1"/>
            <a:r>
              <a:rPr lang="de-CH" dirty="0" smtClean="0"/>
              <a:t>Zeit: </a:t>
            </a:r>
          </a:p>
          <a:p>
            <a:pPr lvl="2"/>
            <a:r>
              <a:rPr lang="de-CH" dirty="0" smtClean="0"/>
              <a:t>Gruppe</a:t>
            </a:r>
            <a:r>
              <a:rPr lang="de-CH" dirty="0" smtClean="0"/>
              <a:t>: </a:t>
            </a:r>
            <a:r>
              <a:rPr lang="de-CH" dirty="0"/>
              <a:t>5</a:t>
            </a:r>
            <a:r>
              <a:rPr lang="de-CH" dirty="0" smtClean="0"/>
              <a:t>’</a:t>
            </a:r>
            <a:endParaRPr lang="de-CH" dirty="0" smtClean="0"/>
          </a:p>
          <a:p>
            <a:pPr lvl="1"/>
            <a:r>
              <a:rPr lang="de-CH" dirty="0" smtClean="0"/>
              <a:t>Inhalt:</a:t>
            </a:r>
          </a:p>
          <a:p>
            <a:pPr lvl="2"/>
            <a:r>
              <a:rPr lang="de-CH" dirty="0" smtClean="0"/>
              <a:t>Vorstellen der App</a:t>
            </a:r>
          </a:p>
          <a:p>
            <a:pPr lvl="2"/>
            <a:r>
              <a:rPr lang="de-CH" dirty="0" smtClean="0"/>
              <a:t>Wieso </a:t>
            </a:r>
            <a:r>
              <a:rPr lang="de-CH" dirty="0"/>
              <a:t>wurde diese Plattform/Technologie gewählt und nicht eine andere?</a:t>
            </a:r>
          </a:p>
          <a:p>
            <a:pPr lvl="3"/>
            <a:r>
              <a:rPr lang="de-CH" dirty="0" smtClean="0"/>
              <a:t>Erörterung </a:t>
            </a:r>
            <a:r>
              <a:rPr lang="de-CH" dirty="0"/>
              <a:t>der Vor- und Nachteile der jeweiligen Technologien/Plattformen</a:t>
            </a:r>
            <a:r>
              <a:rPr lang="de-CH" dirty="0" smtClean="0"/>
              <a:t>.</a:t>
            </a:r>
          </a:p>
          <a:p>
            <a:pPr lvl="2"/>
            <a:r>
              <a:rPr lang="de-CH" dirty="0" smtClean="0"/>
              <a:t>Eine technische </a:t>
            </a:r>
            <a:r>
              <a:rPr lang="de-CH" smtClean="0"/>
              <a:t>Herausforderung zeigen</a:t>
            </a:r>
            <a:endParaRPr lang="de-CH" dirty="0"/>
          </a:p>
          <a:p>
            <a:pPr lvl="2"/>
            <a:r>
              <a:rPr lang="de-CH" dirty="0" smtClean="0"/>
              <a:t>Was </a:t>
            </a:r>
            <a:r>
              <a:rPr lang="de-CH" dirty="0"/>
              <a:t>lief gut und was nicht so gut?</a:t>
            </a:r>
          </a:p>
          <a:p>
            <a:pPr lvl="2"/>
            <a:r>
              <a:rPr lang="de-CH" dirty="0" smtClean="0"/>
              <a:t>Was </a:t>
            </a:r>
            <a:r>
              <a:rPr lang="de-CH" dirty="0"/>
              <a:t>würde man anders machen?</a:t>
            </a:r>
          </a:p>
          <a:p>
            <a:pPr lvl="1"/>
            <a:r>
              <a:rPr lang="de-CH" dirty="0" smtClean="0"/>
              <a:t>Die Präsentation wird direkt durch die </a:t>
            </a:r>
            <a:r>
              <a:rPr lang="de-CH" dirty="0" smtClean="0"/>
              <a:t>Jury bewertet.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>
                <a:sym typeface="Wingdings" pitchFamily="2" charset="2"/>
              </a:rPr>
              <a:t> Es gibt Preise zu </a:t>
            </a:r>
            <a:r>
              <a:rPr lang="de-CH" dirty="0" smtClean="0">
                <a:sym typeface="Wingdings" pitchFamily="2" charset="2"/>
              </a:rPr>
              <a:t>gewinnen!</a:t>
            </a:r>
          </a:p>
          <a:p>
            <a:pPr lvl="1"/>
            <a:r>
              <a:rPr lang="de-CH" dirty="0" smtClean="0">
                <a:sym typeface="Wingdings" pitchFamily="2" charset="2"/>
              </a:rPr>
              <a:t>Die Jury kann auch Fragen stellen.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cxnSp>
        <p:nvCxnSpPr>
          <p:cNvPr id="9" name="MarginLineAStraight Connector 8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7851775" y="5353050"/>
            <a:ext cx="1139825" cy="0"/>
          </a:xfrm>
          <a:prstGeom prst="line">
            <a:avLst/>
          </a:prstGeom>
          <a:ln w="25400" cap="flat" cmpd="sng" algn="ctr">
            <a:solidFill>
              <a:srgbClr val="FF820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Data\My Pictures\Icon Library\INCORS Vista Icon Library\v_collections_png\objects_people_industries\128x128\shadow\box_o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019" y="542509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ata\My Pictures\Icon Library\INCORS Vista Icon Library\v_collections_png\objects_people_industries\128x128\shadow\med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536" y="5143941"/>
            <a:ext cx="418218" cy="41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17. </a:t>
            </a:r>
            <a:r>
              <a:rPr lang="en-US" dirty="0" err="1" smtClean="0"/>
              <a:t>Februar</a:t>
            </a:r>
            <a:r>
              <a:rPr lang="en-US" dirty="0" smtClean="0"/>
              <a:t> 2014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366DC3A6-3EEC-4C79-89AF-F498F5E69948}" type="slidenum">
              <a:rPr lang="de-CH" smtClean="0"/>
              <a:t>33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53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Seid Ihr bereit?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29.02.2016 – 23.02.2016</a:t>
            </a:r>
            <a:r>
              <a:rPr lang="de-C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de-CH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Ihr braucht für </a:t>
            </a:r>
            <a:r>
              <a:rPr lang="de-CH" dirty="0" err="1" smtClean="0"/>
              <a:t>iOS</a:t>
            </a:r>
            <a:r>
              <a:rPr lang="de-CH" dirty="0" smtClean="0"/>
              <a:t>:</a:t>
            </a:r>
          </a:p>
          <a:p>
            <a:pPr lvl="1"/>
            <a:r>
              <a:rPr lang="de-CH" dirty="0"/>
              <a:t>Apple Macintosh Rechner </a:t>
            </a:r>
            <a:endParaRPr lang="de-CH" dirty="0" smtClean="0"/>
          </a:p>
          <a:p>
            <a:pPr lvl="2"/>
            <a:r>
              <a:rPr lang="de-CH" dirty="0" err="1" smtClean="0"/>
              <a:t>XCode</a:t>
            </a:r>
            <a:r>
              <a:rPr lang="de-CH" dirty="0" smtClean="0"/>
              <a:t> </a:t>
            </a:r>
          </a:p>
          <a:p>
            <a:pPr lvl="1"/>
            <a:r>
              <a:rPr lang="de-CH" dirty="0" smtClean="0"/>
              <a:t>Optional: </a:t>
            </a:r>
          </a:p>
          <a:p>
            <a:pPr lvl="2"/>
            <a:r>
              <a:rPr lang="de-CH" dirty="0" smtClean="0"/>
              <a:t>iOS</a:t>
            </a:r>
            <a:r>
              <a:rPr lang="de-CH" dirty="0"/>
              <a:t> </a:t>
            </a:r>
            <a:r>
              <a:rPr lang="de-CH" dirty="0" smtClean="0"/>
              <a:t>Gerät</a:t>
            </a:r>
          </a:p>
          <a:p>
            <a:pPr lvl="2"/>
            <a:endParaRPr lang="de-CH" dirty="0"/>
          </a:p>
          <a:p>
            <a:pPr lvl="2"/>
            <a:endParaRPr lang="de-CH" dirty="0" smtClean="0"/>
          </a:p>
          <a:p>
            <a:pPr lvl="1"/>
            <a:r>
              <a:rPr lang="de-CH" dirty="0" smtClean="0"/>
              <a:t>Bitte </a:t>
            </a:r>
            <a:r>
              <a:rPr lang="de-CH" dirty="0" err="1" smtClean="0"/>
              <a:t>XCode</a:t>
            </a:r>
            <a:r>
              <a:rPr lang="de-CH" dirty="0" smtClean="0"/>
              <a:t> über </a:t>
            </a:r>
            <a:r>
              <a:rPr lang="de-CH" dirty="0" err="1" smtClean="0"/>
              <a:t>AppStore</a:t>
            </a:r>
            <a:r>
              <a:rPr lang="de-CH" dirty="0" smtClean="0"/>
              <a:t> vorinstallieren!</a:t>
            </a:r>
            <a:endParaRPr lang="de-CH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cxnSp>
        <p:nvCxnSpPr>
          <p:cNvPr id="9" name="MarginLineAStraight Connector 8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7851775" y="5353050"/>
            <a:ext cx="1139825" cy="0"/>
          </a:xfrm>
          <a:prstGeom prst="line">
            <a:avLst/>
          </a:prstGeom>
          <a:ln w="25400" cap="flat" cmpd="sng" algn="ctr">
            <a:solidFill>
              <a:srgbClr val="FF820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D:\Data\My Pictures\Icon Library\INCORS Vista Icon Library\v_collections_png\basic_foundation\128x128\shadow\preferences_edi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7" y="53530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MarginLineBStraight Connector 10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7851775" y="4070350"/>
            <a:ext cx="1139825" cy="0"/>
          </a:xfrm>
          <a:prstGeom prst="line">
            <a:avLst/>
          </a:prstGeom>
          <a:ln w="25400" cap="flat" cmpd="sng" algn="ctr">
            <a:solidFill>
              <a:srgbClr val="FF820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http://www.digi-news.ch/schulen/20100624/uploads/apple_logo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>
                        <a14:foregroundMark x1="56444" y1="12162" x2="56444" y2="1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6" r="15609"/>
          <a:stretch/>
        </p:blipFill>
        <p:spPr bwMode="auto">
          <a:xfrm>
            <a:off x="7936739" y="4074289"/>
            <a:ext cx="1055179" cy="116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17. </a:t>
            </a:r>
            <a:r>
              <a:rPr lang="en-US" dirty="0" err="1" smtClean="0"/>
              <a:t>Februar</a:t>
            </a:r>
            <a:r>
              <a:rPr lang="en-US" dirty="0" smtClean="0"/>
              <a:t> 2014</a:t>
            </a:r>
            <a:endParaRPr lang="de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E41C2689-370B-4D24-9ED3-D695B53E4F61}" type="slidenum">
              <a:rPr lang="de-CH" smtClean="0"/>
              <a:t>34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40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Gruppenbildung Track 1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844" y="1777339"/>
            <a:ext cx="3564449" cy="4847688"/>
          </a:xfrm>
        </p:spPr>
        <p:txBody>
          <a:bodyPr/>
          <a:lstStyle/>
          <a:p>
            <a:pPr lvl="1"/>
            <a:r>
              <a:rPr lang="de-CH" dirty="0"/>
              <a:t>Gruppe </a:t>
            </a:r>
            <a:r>
              <a:rPr lang="de-CH" dirty="0" smtClean="0"/>
              <a:t>5:</a:t>
            </a:r>
          </a:p>
          <a:p>
            <a:pPr lvl="2"/>
            <a:r>
              <a:rPr lang="de-CH" sz="1400" dirty="0"/>
              <a:t>Fabian </a:t>
            </a:r>
            <a:r>
              <a:rPr lang="de-CH" sz="1400" dirty="0" err="1"/>
              <a:t>Künzli</a:t>
            </a:r>
            <a:endParaRPr lang="de-CH" sz="1400" dirty="0"/>
          </a:p>
          <a:p>
            <a:pPr lvl="2"/>
            <a:r>
              <a:rPr lang="de-CH" sz="1400" dirty="0"/>
              <a:t>Daniel </a:t>
            </a:r>
            <a:r>
              <a:rPr lang="de-CH" sz="1400" dirty="0" err="1"/>
              <a:t>Forrer</a:t>
            </a:r>
            <a:endParaRPr lang="de-CH" sz="1400" dirty="0"/>
          </a:p>
          <a:p>
            <a:pPr lvl="2"/>
            <a:endParaRPr lang="de-CH" sz="1400" dirty="0"/>
          </a:p>
          <a:p>
            <a:pPr lvl="1"/>
            <a:r>
              <a:rPr lang="de-CH" sz="1800" dirty="0"/>
              <a:t>Gruppe </a:t>
            </a:r>
            <a:r>
              <a:rPr lang="de-CH" sz="1800" dirty="0"/>
              <a:t>6</a:t>
            </a:r>
            <a:r>
              <a:rPr lang="de-CH" sz="1800" dirty="0" smtClean="0"/>
              <a:t>:</a:t>
            </a:r>
            <a:endParaRPr lang="de-CH" sz="1800" dirty="0"/>
          </a:p>
          <a:p>
            <a:pPr lvl="2"/>
            <a:r>
              <a:rPr lang="de-CH" sz="1400" dirty="0" smtClean="0"/>
              <a:t>Yves </a:t>
            </a:r>
            <a:r>
              <a:rPr lang="de-CH" sz="1400" dirty="0" err="1" smtClean="0"/>
              <a:t>Buschor</a:t>
            </a:r>
            <a:endParaRPr lang="de-CH" sz="1400" dirty="0" smtClean="0"/>
          </a:p>
          <a:p>
            <a:pPr lvl="2"/>
            <a:r>
              <a:rPr lang="de-CH" sz="1400" dirty="0" smtClean="0"/>
              <a:t>Marius Küng</a:t>
            </a:r>
            <a:endParaRPr lang="de-CH" sz="1400" dirty="0" smtClean="0"/>
          </a:p>
          <a:p>
            <a:pPr lvl="2"/>
            <a:endParaRPr lang="de-CH" sz="1400" dirty="0"/>
          </a:p>
          <a:p>
            <a:pPr lvl="1"/>
            <a:r>
              <a:rPr lang="de-CH" sz="1800" dirty="0"/>
              <a:t>Gruppe </a:t>
            </a:r>
            <a:r>
              <a:rPr lang="de-CH" sz="1800" dirty="0"/>
              <a:t>7</a:t>
            </a:r>
            <a:r>
              <a:rPr lang="de-CH" sz="1800" dirty="0" smtClean="0"/>
              <a:t> (1x </a:t>
            </a:r>
            <a:r>
              <a:rPr lang="de-CH" sz="1800" dirty="0" err="1" smtClean="0"/>
              <a:t>Macbook</a:t>
            </a:r>
            <a:r>
              <a:rPr lang="de-CH" sz="1800" dirty="0" smtClean="0"/>
              <a:t>):</a:t>
            </a:r>
            <a:endParaRPr lang="de-CH" sz="1800" dirty="0"/>
          </a:p>
          <a:p>
            <a:pPr lvl="2"/>
            <a:r>
              <a:rPr lang="de-CH" sz="1400" dirty="0" smtClean="0"/>
              <a:t>Benjamin Bur</a:t>
            </a:r>
          </a:p>
          <a:p>
            <a:pPr lvl="2"/>
            <a:r>
              <a:rPr lang="de-CH" sz="1400" dirty="0" smtClean="0"/>
              <a:t>Julian Fisch</a:t>
            </a:r>
            <a:endParaRPr lang="de-CH" sz="1400" dirty="0" smtClean="0"/>
          </a:p>
          <a:p>
            <a:pPr lvl="2"/>
            <a:endParaRPr lang="de-CH" sz="1400" dirty="0"/>
          </a:p>
          <a:p>
            <a:pPr lvl="1"/>
            <a:r>
              <a:rPr lang="de-CH" sz="1800" dirty="0"/>
              <a:t>Gruppe </a:t>
            </a:r>
            <a:r>
              <a:rPr lang="de-CH" sz="1800" dirty="0"/>
              <a:t>8</a:t>
            </a:r>
            <a:r>
              <a:rPr lang="de-CH" sz="1800" dirty="0" smtClean="0"/>
              <a:t> (1x </a:t>
            </a:r>
            <a:r>
              <a:rPr lang="de-CH" sz="1800" dirty="0" err="1" smtClean="0"/>
              <a:t>Macbook</a:t>
            </a:r>
            <a:r>
              <a:rPr lang="de-CH" sz="1800" dirty="0" smtClean="0"/>
              <a:t>):</a:t>
            </a:r>
            <a:endParaRPr lang="de-CH" sz="1800" dirty="0"/>
          </a:p>
          <a:p>
            <a:pPr lvl="2"/>
            <a:r>
              <a:rPr lang="de-CH" sz="1400" dirty="0" smtClean="0"/>
              <a:t>Markus </a:t>
            </a:r>
            <a:r>
              <a:rPr lang="de-CH" sz="1400" dirty="0" err="1" smtClean="0"/>
              <a:t>Recher</a:t>
            </a:r>
            <a:endParaRPr lang="de-CH" sz="1400" dirty="0" smtClean="0"/>
          </a:p>
          <a:p>
            <a:pPr lvl="2"/>
            <a:r>
              <a:rPr lang="de-CH" sz="1400" dirty="0" err="1" smtClean="0"/>
              <a:t>Timon</a:t>
            </a:r>
            <a:r>
              <a:rPr lang="de-CH" sz="1400" dirty="0" smtClean="0"/>
              <a:t> Krebs</a:t>
            </a:r>
            <a:endParaRPr lang="de-CH" sz="1400" dirty="0" smtClean="0"/>
          </a:p>
          <a:p>
            <a:pPr lvl="2"/>
            <a:endParaRPr lang="de-CH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Tobias Zürcher</a:t>
            </a:r>
          </a:p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07767965-8731-41A8-A8B2-DB74076A62D1}" type="slidenum">
              <a:rPr lang="de-CH" smtClean="0"/>
              <a:t>35</a:t>
            </a:fld>
            <a:r>
              <a:rPr lang="de-CH" smtClean="0"/>
              <a:t> von 29</a:t>
            </a:r>
            <a:endParaRPr lang="de-C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949" y="1776678"/>
            <a:ext cx="3564449" cy="4847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chemeClr val="tx1"/>
                </a:solidFill>
                <a:latin typeface="AA Zuehlke Medium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808080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000000"/>
              </a:buClr>
              <a:buFont typeface="AA Zuehlke" pitchFamily="2" charset="0"/>
              <a:buChar char="–"/>
              <a:defRPr sz="1800" kern="120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000000"/>
              </a:buClr>
              <a:buFont typeface="AA Zuehlke" pitchFamily="2" charset="0"/>
              <a:buChar char="–"/>
              <a:defRPr sz="1800" kern="120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000000"/>
              </a:buClr>
              <a:buFont typeface="AA Zuehlke" pitchFamily="2" charset="0"/>
              <a:buChar char="–"/>
              <a:defRPr sz="1800" kern="120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CH" sz="1800" dirty="0" smtClean="0"/>
              <a:t>Gruppe </a:t>
            </a:r>
            <a:r>
              <a:rPr lang="de-CH" sz="1800" dirty="0" smtClean="0"/>
              <a:t>1:</a:t>
            </a:r>
          </a:p>
          <a:p>
            <a:pPr lvl="2"/>
            <a:r>
              <a:rPr lang="de-CH" sz="1400" dirty="0" smtClean="0"/>
              <a:t>Oliver Huber</a:t>
            </a:r>
          </a:p>
          <a:p>
            <a:pPr lvl="2"/>
            <a:r>
              <a:rPr lang="de-CH" sz="1400" dirty="0" smtClean="0"/>
              <a:t>Caroline </a:t>
            </a:r>
            <a:r>
              <a:rPr lang="de-CH" sz="1400" dirty="0" err="1" smtClean="0"/>
              <a:t>Badoud</a:t>
            </a:r>
            <a:endParaRPr lang="de-CH" sz="1400" dirty="0" smtClean="0"/>
          </a:p>
          <a:p>
            <a:pPr lvl="2"/>
            <a:endParaRPr lang="de-CH" sz="1400" dirty="0" smtClean="0"/>
          </a:p>
          <a:p>
            <a:pPr lvl="1"/>
            <a:r>
              <a:rPr lang="de-CH" sz="1800" dirty="0" smtClean="0"/>
              <a:t>Gruppe </a:t>
            </a:r>
            <a:r>
              <a:rPr lang="de-CH" sz="1800" dirty="0" smtClean="0"/>
              <a:t>2:</a:t>
            </a:r>
            <a:endParaRPr lang="de-CH" sz="1800" dirty="0" smtClean="0"/>
          </a:p>
          <a:p>
            <a:pPr lvl="2"/>
            <a:r>
              <a:rPr lang="de-CH" sz="1400" dirty="0" smtClean="0"/>
              <a:t>Immanuel </a:t>
            </a:r>
            <a:r>
              <a:rPr lang="de-CH" sz="1400" dirty="0" err="1" smtClean="0"/>
              <a:t>Zerbini</a:t>
            </a:r>
            <a:endParaRPr lang="de-CH" sz="1400" dirty="0" smtClean="0"/>
          </a:p>
          <a:p>
            <a:pPr lvl="2"/>
            <a:r>
              <a:rPr lang="de-CH" sz="1400" dirty="0" smtClean="0"/>
              <a:t>Martin </a:t>
            </a:r>
            <a:r>
              <a:rPr lang="de-CH" sz="1400" dirty="0" err="1" smtClean="0"/>
              <a:t>Stebler</a:t>
            </a:r>
            <a:endParaRPr lang="de-CH" sz="1400" dirty="0" smtClean="0"/>
          </a:p>
          <a:p>
            <a:pPr lvl="2"/>
            <a:endParaRPr lang="de-CH" sz="1400" dirty="0" smtClean="0"/>
          </a:p>
          <a:p>
            <a:pPr lvl="1"/>
            <a:r>
              <a:rPr lang="de-CH" sz="1800" dirty="0" smtClean="0"/>
              <a:t>Gruppe 3</a:t>
            </a:r>
            <a:r>
              <a:rPr lang="de-CH" sz="1800" dirty="0" smtClean="0"/>
              <a:t>:</a:t>
            </a:r>
            <a:endParaRPr lang="de-CH" sz="1800" dirty="0" smtClean="0"/>
          </a:p>
          <a:p>
            <a:pPr lvl="2"/>
            <a:r>
              <a:rPr lang="de-CH" sz="1400" dirty="0" smtClean="0"/>
              <a:t>Patricia Roth</a:t>
            </a:r>
          </a:p>
          <a:p>
            <a:pPr lvl="2"/>
            <a:r>
              <a:rPr lang="de-CH" sz="1400" dirty="0" smtClean="0"/>
              <a:t>Patrick Nick</a:t>
            </a:r>
            <a:endParaRPr lang="de-CH" sz="1400" dirty="0" smtClean="0"/>
          </a:p>
          <a:p>
            <a:pPr lvl="2"/>
            <a:endParaRPr lang="de-CH" sz="1400" dirty="0" smtClean="0"/>
          </a:p>
          <a:p>
            <a:pPr lvl="1"/>
            <a:r>
              <a:rPr lang="de-CH" sz="1800" dirty="0" smtClean="0"/>
              <a:t>Gruppe </a:t>
            </a:r>
            <a:r>
              <a:rPr lang="de-CH" sz="1800" dirty="0" smtClean="0"/>
              <a:t>4:</a:t>
            </a:r>
          </a:p>
          <a:p>
            <a:pPr lvl="2"/>
            <a:r>
              <a:rPr lang="de-CH" sz="1400" dirty="0" smtClean="0"/>
              <a:t>Benjamin </a:t>
            </a:r>
            <a:r>
              <a:rPr lang="de-CH" sz="1400" dirty="0" err="1" smtClean="0"/>
              <a:t>Buff</a:t>
            </a:r>
            <a:endParaRPr lang="de-CH" sz="1400" dirty="0" smtClean="0"/>
          </a:p>
          <a:p>
            <a:pPr lvl="2"/>
            <a:r>
              <a:rPr lang="de-CH" sz="1400" dirty="0" smtClean="0"/>
              <a:t>Beat </a:t>
            </a:r>
            <a:r>
              <a:rPr lang="de-CH" sz="1400" dirty="0" err="1" smtClean="0"/>
              <a:t>Temperli</a:t>
            </a:r>
            <a:endParaRPr lang="de-CH" sz="1400" dirty="0" smtClean="0"/>
          </a:p>
          <a:p>
            <a:pPr lvl="2"/>
            <a:endParaRPr lang="de-CH" sz="1400" u="sng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082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Gruppenbildung Track 2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844" y="1777339"/>
            <a:ext cx="3564449" cy="4847688"/>
          </a:xfrm>
        </p:spPr>
        <p:txBody>
          <a:bodyPr/>
          <a:lstStyle/>
          <a:p>
            <a:pPr lvl="1"/>
            <a:r>
              <a:rPr lang="de-CH" sz="1800" dirty="0"/>
              <a:t>Gruppe </a:t>
            </a:r>
            <a:r>
              <a:rPr lang="de-CH" sz="1800" dirty="0" smtClean="0"/>
              <a:t>13</a:t>
            </a:r>
            <a:r>
              <a:rPr lang="de-CH" sz="1800" dirty="0" smtClean="0"/>
              <a:t>:</a:t>
            </a:r>
          </a:p>
          <a:p>
            <a:pPr lvl="2"/>
            <a:r>
              <a:rPr lang="de-CH" sz="1400" dirty="0" smtClean="0"/>
              <a:t>Marco </a:t>
            </a:r>
            <a:r>
              <a:rPr lang="de-CH" sz="1400" dirty="0" err="1" smtClean="0"/>
              <a:t>Burri</a:t>
            </a:r>
            <a:endParaRPr lang="de-CH" sz="1400" dirty="0" smtClean="0"/>
          </a:p>
          <a:p>
            <a:pPr lvl="2"/>
            <a:r>
              <a:rPr lang="de-CH" sz="1400" dirty="0" smtClean="0"/>
              <a:t>Flavio Sadeghi</a:t>
            </a:r>
            <a:endParaRPr lang="de-CH" sz="1400" dirty="0"/>
          </a:p>
          <a:p>
            <a:pPr lvl="2"/>
            <a:endParaRPr lang="de-CH" sz="1400" dirty="0"/>
          </a:p>
          <a:p>
            <a:pPr lvl="1"/>
            <a:r>
              <a:rPr lang="de-CH" sz="1800" dirty="0"/>
              <a:t>Gruppe </a:t>
            </a:r>
            <a:r>
              <a:rPr lang="de-CH" sz="1800" dirty="0" smtClean="0"/>
              <a:t>14:</a:t>
            </a:r>
            <a:endParaRPr lang="de-CH" sz="1800" dirty="0"/>
          </a:p>
          <a:p>
            <a:pPr lvl="2"/>
            <a:r>
              <a:rPr lang="de-CH" sz="1400" dirty="0"/>
              <a:t>David </a:t>
            </a:r>
            <a:r>
              <a:rPr lang="de-CH" sz="1400" dirty="0" err="1"/>
              <a:t>Hochuli</a:t>
            </a:r>
            <a:endParaRPr lang="de-CH" sz="1400" dirty="0"/>
          </a:p>
          <a:p>
            <a:pPr lvl="2"/>
            <a:r>
              <a:rPr lang="de-CH" sz="1400" dirty="0"/>
              <a:t>Tanja </a:t>
            </a:r>
            <a:r>
              <a:rPr lang="de-CH" sz="1400" dirty="0"/>
              <a:t>Stamm</a:t>
            </a:r>
          </a:p>
          <a:p>
            <a:pPr lvl="2"/>
            <a:endParaRPr lang="de-CH" sz="1400" dirty="0"/>
          </a:p>
          <a:p>
            <a:pPr lvl="1"/>
            <a:r>
              <a:rPr lang="de-CH" sz="1800" dirty="0"/>
              <a:t>Gruppe </a:t>
            </a:r>
            <a:r>
              <a:rPr lang="de-CH" sz="1800" dirty="0" smtClean="0"/>
              <a:t>15:</a:t>
            </a:r>
            <a:endParaRPr lang="de-CH" sz="1800" dirty="0"/>
          </a:p>
          <a:p>
            <a:pPr lvl="2"/>
            <a:r>
              <a:rPr lang="de-CH" sz="1400" dirty="0"/>
              <a:t>Viviane </a:t>
            </a:r>
            <a:r>
              <a:rPr lang="de-CH" sz="1400" dirty="0" err="1"/>
              <a:t>Bendjus</a:t>
            </a:r>
            <a:endParaRPr lang="de-CH" sz="1400" dirty="0"/>
          </a:p>
          <a:p>
            <a:pPr lvl="2"/>
            <a:r>
              <a:rPr lang="de-CH" sz="1400" dirty="0" err="1"/>
              <a:t>Anila</a:t>
            </a:r>
            <a:r>
              <a:rPr lang="de-CH" sz="1400" dirty="0"/>
              <a:t> </a:t>
            </a:r>
            <a:r>
              <a:rPr lang="de-CH" sz="1400" dirty="0" err="1"/>
              <a:t>Bircher</a:t>
            </a:r>
            <a:endParaRPr lang="de-CH" sz="1400" dirty="0"/>
          </a:p>
          <a:p>
            <a:pPr lvl="2"/>
            <a:r>
              <a:rPr lang="de-CH" sz="1400" dirty="0"/>
              <a:t>Raphael </a:t>
            </a:r>
            <a:r>
              <a:rPr lang="de-CH" sz="1400" dirty="0" smtClean="0"/>
              <a:t>Brunner</a:t>
            </a:r>
            <a:endParaRPr lang="de-CH" sz="1400" dirty="0" smtClean="0"/>
          </a:p>
          <a:p>
            <a:pPr marL="265113" lvl="2" indent="0">
              <a:buNone/>
            </a:pPr>
            <a:endParaRPr lang="de-CH" sz="1400" dirty="0"/>
          </a:p>
          <a:p>
            <a:pPr lvl="1"/>
            <a:r>
              <a:rPr lang="de-CH" sz="1800"/>
              <a:t>Gruppe </a:t>
            </a:r>
            <a:r>
              <a:rPr lang="de-CH" sz="1800" smtClean="0"/>
              <a:t>16 </a:t>
            </a:r>
            <a:r>
              <a:rPr lang="de-CH" sz="1800" dirty="0"/>
              <a:t>(evtl. </a:t>
            </a:r>
            <a:r>
              <a:rPr lang="de-CH" sz="1800" dirty="0" err="1"/>
              <a:t>Xamarin</a:t>
            </a:r>
            <a:r>
              <a:rPr lang="de-CH" sz="1800" dirty="0"/>
              <a:t>):</a:t>
            </a:r>
            <a:endParaRPr lang="de-CH" sz="1800" dirty="0"/>
          </a:p>
          <a:p>
            <a:pPr lvl="2"/>
            <a:r>
              <a:rPr lang="de-CH" sz="1400" dirty="0" err="1"/>
              <a:t>Joep</a:t>
            </a:r>
            <a:r>
              <a:rPr lang="de-CH" sz="1400" dirty="0"/>
              <a:t> </a:t>
            </a:r>
            <a:r>
              <a:rPr lang="de-CH" sz="1400" dirty="0" err="1"/>
              <a:t>Neijt</a:t>
            </a:r>
            <a:endParaRPr lang="de-CH" sz="1400" dirty="0"/>
          </a:p>
          <a:p>
            <a:pPr lvl="2"/>
            <a:r>
              <a:rPr lang="de-CH" sz="1400" dirty="0"/>
              <a:t>Annika </a:t>
            </a:r>
            <a:r>
              <a:rPr lang="de-CH" sz="1400" dirty="0"/>
              <a:t>Winterhalter</a:t>
            </a:r>
          </a:p>
          <a:p>
            <a:pPr marL="265113" lvl="2" indent="0">
              <a:buNone/>
            </a:pPr>
            <a:endParaRPr lang="de-CH" sz="1800" u="sng" dirty="0" smtClean="0"/>
          </a:p>
          <a:p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</a:p>
          <a:p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07767965-8731-41A8-A8B2-DB74076A62D1}" type="slidenum">
              <a:rPr lang="de-CH" smtClean="0"/>
              <a:t>36</a:t>
            </a:fld>
            <a:r>
              <a:rPr lang="de-CH" smtClean="0"/>
              <a:t> von 29</a:t>
            </a:r>
            <a:endParaRPr lang="de-C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65949" y="1776678"/>
            <a:ext cx="3564449" cy="48476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sz="2200" kern="1200">
                <a:solidFill>
                  <a:schemeClr val="tx1"/>
                </a:solidFill>
                <a:latin typeface="AA Zuehlke Medium" pitchFamily="2" charset="0"/>
                <a:ea typeface="+mn-ea"/>
                <a:cs typeface="+mn-cs"/>
              </a:defRPr>
            </a:lvl1pPr>
            <a:lvl2pPr marL="265113" indent="-265113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Clr>
                <a:srgbClr val="808080"/>
              </a:buClr>
              <a:buSzPct val="75000"/>
              <a:buFont typeface="AA Zuehlke" pitchFamily="2" charset="0"/>
              <a:buChar char="•"/>
              <a:defRPr sz="2200" kern="120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defRPr>
            </a:lvl2pPr>
            <a:lvl3pPr marL="538163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000000"/>
              </a:buClr>
              <a:buFont typeface="AA Zuehlke" pitchFamily="2" charset="0"/>
              <a:buChar char="–"/>
              <a:defRPr sz="1800" kern="120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defRPr>
            </a:lvl3pPr>
            <a:lvl4pPr marL="803275" indent="-265113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000000"/>
              </a:buClr>
              <a:buFont typeface="AA Zuehlke" pitchFamily="2" charset="0"/>
              <a:buChar char="–"/>
              <a:defRPr sz="1800" kern="120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defRPr>
            </a:lvl4pPr>
            <a:lvl5pPr marL="1076325" indent="-27305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000000"/>
              </a:buClr>
              <a:buFont typeface="AA Zuehlke" pitchFamily="2" charset="0"/>
              <a:buChar char="–"/>
              <a:defRPr sz="1800" kern="120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CH" sz="1800" dirty="0" smtClean="0"/>
              <a:t>Gruppe </a:t>
            </a:r>
            <a:r>
              <a:rPr lang="de-CH" sz="1800" dirty="0" smtClean="0"/>
              <a:t>9:</a:t>
            </a:r>
            <a:endParaRPr lang="de-CH" sz="1800" dirty="0" smtClean="0"/>
          </a:p>
          <a:p>
            <a:pPr lvl="2"/>
            <a:r>
              <a:rPr lang="de-CH" sz="1400" dirty="0" smtClean="0"/>
              <a:t>Michael Keller </a:t>
            </a:r>
          </a:p>
          <a:p>
            <a:pPr lvl="2"/>
            <a:r>
              <a:rPr lang="de-CH" sz="1400" dirty="0" err="1" smtClean="0"/>
              <a:t>Kenichiro</a:t>
            </a:r>
            <a:r>
              <a:rPr lang="de-CH" sz="1400" dirty="0" smtClean="0"/>
              <a:t> Tschopp</a:t>
            </a:r>
            <a:endParaRPr lang="de-CH" sz="1400" dirty="0" smtClean="0"/>
          </a:p>
          <a:p>
            <a:pPr lvl="2"/>
            <a:endParaRPr lang="de-CH" sz="1400" dirty="0" smtClean="0"/>
          </a:p>
          <a:p>
            <a:pPr lvl="1"/>
            <a:r>
              <a:rPr lang="de-CH" sz="1800" dirty="0" smtClean="0"/>
              <a:t>Gruppe </a:t>
            </a:r>
            <a:r>
              <a:rPr lang="de-CH" sz="1800" dirty="0" smtClean="0"/>
              <a:t>10</a:t>
            </a:r>
            <a:r>
              <a:rPr lang="de-CH" sz="1800" dirty="0" smtClean="0"/>
              <a:t>:</a:t>
            </a:r>
            <a:endParaRPr lang="de-CH" sz="1800" dirty="0" smtClean="0"/>
          </a:p>
          <a:p>
            <a:pPr lvl="2"/>
            <a:r>
              <a:rPr lang="de-CH" sz="1400" dirty="0" smtClean="0"/>
              <a:t>Marc Kaufmann</a:t>
            </a:r>
          </a:p>
          <a:p>
            <a:pPr lvl="2"/>
            <a:r>
              <a:rPr lang="de-CH" sz="1400" dirty="0" smtClean="0"/>
              <a:t>Mario </a:t>
            </a:r>
            <a:r>
              <a:rPr lang="de-CH" sz="1400" dirty="0" err="1" smtClean="0"/>
              <a:t>Schüttel</a:t>
            </a:r>
            <a:endParaRPr lang="de-CH" sz="1400" dirty="0" smtClean="0"/>
          </a:p>
          <a:p>
            <a:pPr lvl="2"/>
            <a:endParaRPr lang="de-CH" sz="1400" dirty="0" smtClean="0"/>
          </a:p>
          <a:p>
            <a:pPr lvl="1"/>
            <a:r>
              <a:rPr lang="de-CH" sz="1800" dirty="0" smtClean="0"/>
              <a:t>Gruppe </a:t>
            </a:r>
            <a:r>
              <a:rPr lang="de-CH" sz="1800" dirty="0" smtClean="0"/>
              <a:t>11:</a:t>
            </a:r>
            <a:endParaRPr lang="de-CH" sz="1800" dirty="0" smtClean="0"/>
          </a:p>
          <a:p>
            <a:pPr lvl="2"/>
            <a:r>
              <a:rPr lang="de-CH" sz="1400" dirty="0" smtClean="0"/>
              <a:t>Christoph </a:t>
            </a:r>
            <a:r>
              <a:rPr lang="de-CH" sz="1400" dirty="0" err="1" smtClean="0"/>
              <a:t>Dörfel</a:t>
            </a:r>
            <a:endParaRPr lang="de-CH" sz="1400" dirty="0" smtClean="0"/>
          </a:p>
          <a:p>
            <a:pPr lvl="2"/>
            <a:r>
              <a:rPr lang="de-CH" sz="1400" dirty="0" smtClean="0"/>
              <a:t>Dominique Weibel</a:t>
            </a:r>
            <a:endParaRPr lang="de-CH" sz="1400" dirty="0" smtClean="0"/>
          </a:p>
          <a:p>
            <a:pPr lvl="2"/>
            <a:endParaRPr lang="de-CH" sz="1400" dirty="0" smtClean="0"/>
          </a:p>
          <a:p>
            <a:pPr lvl="1"/>
            <a:r>
              <a:rPr lang="de-CH" sz="1800" dirty="0" smtClean="0"/>
              <a:t>Gruppe </a:t>
            </a:r>
            <a:r>
              <a:rPr lang="de-CH" sz="1800" dirty="0" smtClean="0"/>
              <a:t>12</a:t>
            </a:r>
            <a:r>
              <a:rPr lang="de-CH" sz="1800" dirty="0" smtClean="0"/>
              <a:t>:</a:t>
            </a:r>
            <a:endParaRPr lang="de-CH" sz="1800" dirty="0" smtClean="0"/>
          </a:p>
          <a:p>
            <a:pPr lvl="2"/>
            <a:r>
              <a:rPr lang="de-CH" sz="1400" dirty="0" smtClean="0"/>
              <a:t>Carmen Pott</a:t>
            </a:r>
          </a:p>
          <a:p>
            <a:pPr lvl="2"/>
            <a:r>
              <a:rPr lang="de-CH" sz="1400" dirty="0" smtClean="0"/>
              <a:t>Céline Solenthaler</a:t>
            </a:r>
            <a:endParaRPr lang="de-CH" sz="1400" u="sng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735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MarginLineAStraight Connector 8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7851775" y="5353050"/>
            <a:ext cx="1139825" cy="0"/>
          </a:xfrm>
          <a:prstGeom prst="line">
            <a:avLst/>
          </a:prstGeom>
          <a:ln w="25400" cap="flat" cmpd="sng" algn="ctr">
            <a:solidFill>
              <a:srgbClr val="FF820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Was werdet Ihr lernen?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83" y="1646739"/>
            <a:ext cx="6264594" cy="4847688"/>
          </a:xfrm>
        </p:spPr>
        <p:txBody>
          <a:bodyPr/>
          <a:lstStyle/>
          <a:p>
            <a:pPr lvl="1"/>
            <a:r>
              <a:rPr lang="de-CH" dirty="0" smtClean="0"/>
              <a:t>Übersicht über </a:t>
            </a:r>
            <a:r>
              <a:rPr lang="de-CH" dirty="0" smtClean="0"/>
              <a:t>App Entwicklung</a:t>
            </a:r>
            <a:endParaRPr lang="de-CH" dirty="0" smtClean="0"/>
          </a:p>
          <a:p>
            <a:pPr lvl="1"/>
            <a:r>
              <a:rPr lang="de-CH" dirty="0" smtClean="0"/>
              <a:t>Client Entwicklung für:</a:t>
            </a:r>
          </a:p>
          <a:p>
            <a:pPr lvl="2"/>
            <a:r>
              <a:rPr lang="de-CH" dirty="0" smtClean="0"/>
              <a:t>Android </a:t>
            </a:r>
          </a:p>
          <a:p>
            <a:pPr lvl="2"/>
            <a:r>
              <a:rPr lang="de-CH" dirty="0" err="1" smtClean="0"/>
              <a:t>iOS</a:t>
            </a:r>
            <a:endParaRPr lang="de-CH" dirty="0" smtClean="0"/>
          </a:p>
          <a:p>
            <a:pPr lvl="1"/>
            <a:r>
              <a:rPr lang="de-CH" dirty="0" smtClean="0"/>
              <a:t>Entwicklung mit:</a:t>
            </a:r>
          </a:p>
          <a:p>
            <a:pPr lvl="2"/>
            <a:r>
              <a:rPr lang="de-CH" dirty="0" smtClean="0"/>
              <a:t>Java für Android</a:t>
            </a:r>
          </a:p>
          <a:p>
            <a:pPr lvl="2"/>
            <a:r>
              <a:rPr lang="de-CH" dirty="0" smtClean="0"/>
              <a:t>HTML, CSS &amp; JavaScript </a:t>
            </a:r>
            <a:r>
              <a:rPr lang="de-CH" dirty="0" smtClean="0">
                <a:sym typeface="Wingdings" panose="05000000000000000000" pitchFamily="2" charset="2"/>
              </a:rPr>
              <a:t> </a:t>
            </a:r>
            <a:r>
              <a:rPr lang="de-CH" dirty="0" err="1" smtClean="0">
                <a:sym typeface="Wingdings" panose="05000000000000000000" pitchFamily="2" charset="2"/>
              </a:rPr>
              <a:t>ionic</a:t>
            </a:r>
            <a:endParaRPr lang="de-CH" dirty="0" smtClean="0"/>
          </a:p>
          <a:p>
            <a:pPr lvl="2"/>
            <a:r>
              <a:rPr lang="de-CH" dirty="0" smtClean="0"/>
              <a:t>Swift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pic>
        <p:nvPicPr>
          <p:cNvPr id="6148" name="Picture 4" descr="D:\Data\My Pictures\Icon Library\INCORS Vista Icon Library\v_collections_png\objects_people_industries\128x128\shadow\blackbo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7" y="542509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17. </a:t>
            </a:r>
            <a:r>
              <a:rPr lang="en-US" dirty="0" err="1" smtClean="0"/>
              <a:t>Februar</a:t>
            </a:r>
            <a:r>
              <a:rPr lang="en-US" dirty="0" smtClean="0"/>
              <a:t> 2014</a:t>
            </a:r>
            <a:endParaRPr lang="de-CH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32B85E07-BB26-4E3F-B35C-1B5ED1BDEED0}" type="slidenum">
              <a:rPr lang="de-CH" smtClean="0"/>
              <a:t>4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413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MarginLineAStraight Connector 8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7851775" y="5353050"/>
            <a:ext cx="1139825" cy="0"/>
          </a:xfrm>
          <a:prstGeom prst="line">
            <a:avLst/>
          </a:prstGeom>
          <a:ln w="25400" cap="flat" cmpd="sng" algn="ctr">
            <a:solidFill>
              <a:srgbClr val="FF820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Das </a:t>
            </a:r>
            <a:r>
              <a:rPr lang="de-CH" dirty="0"/>
              <a:t>Team:</a:t>
            </a:r>
            <a:br>
              <a:rPr lang="de-CH" dirty="0"/>
            </a:br>
            <a:r>
              <a:rPr lang="de-CH" dirty="0"/>
              <a:t>Workshop 6 (ws6C) </a:t>
            </a:r>
            <a:br>
              <a:rPr lang="de-CH" dirty="0"/>
            </a:br>
            <a:r>
              <a:rPr lang="de-CH" dirty="0"/>
              <a:t>native Entwicklung für mobile Geräte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sp>
        <p:nvSpPr>
          <p:cNvPr id="10" name="AutoShape 2" descr="User Pho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1" name="AutoShape 4" descr="User Phot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6" name="AutoShape 6" descr="User Phot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8" name="AutoShape 16" descr="https://portal.zuehlke.com/teams/cc/clienttechnologies/topics/2011/wpfblueprint/Pictures/,DanaInfo=ikm.zuehlke.com,SSL+BlueprintLogo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9" name="AutoShape 18" descr="https://portal.zuehlke.com/teams/cc/clienttechnologies/topics/2011/wpfblueprint/Pictures/,DanaInfo=ikm.zuehlke.com,SSL+BlueprintLogo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1435284" y="1545471"/>
            <a:ext cx="2710800" cy="114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CH" sz="1400" dirty="0" smtClean="0">
                <a:latin typeface="AA Zuehlke" pitchFamily="2" charset="0"/>
              </a:rPr>
              <a:t>Tobias </a:t>
            </a:r>
            <a:r>
              <a:rPr lang="de-CH" sz="1400" dirty="0" smtClean="0">
                <a:latin typeface="AA Zuehlke" pitchFamily="2" charset="0"/>
              </a:rPr>
              <a:t>Zürcher</a:t>
            </a:r>
            <a:endParaRPr lang="de-CH" sz="1400" dirty="0" smtClean="0">
              <a:latin typeface="AA Zuehlke" pitchFamily="2" charset="0"/>
            </a:endParaRPr>
          </a:p>
          <a:p>
            <a:r>
              <a:rPr lang="de-CH" sz="1400" dirty="0" smtClean="0">
                <a:latin typeface="AA Zuehlke" pitchFamily="2" charset="0"/>
                <a:hlinkClick r:id="rId3"/>
              </a:rPr>
              <a:t>tobias.zuercher@zuehlke.com</a:t>
            </a:r>
            <a:endParaRPr lang="de-CH" sz="1400" dirty="0">
              <a:latin typeface="AA Zuehlke" pitchFamily="2" charset="0"/>
            </a:endParaRPr>
          </a:p>
          <a:p>
            <a:endParaRPr lang="de-CH" sz="1400" dirty="0" smtClean="0">
              <a:latin typeface="AA Zuehlke" pitchFamily="2" charset="0"/>
            </a:endParaRPr>
          </a:p>
          <a:p>
            <a:r>
              <a:rPr lang="de-CH" sz="1400" dirty="0" smtClean="0">
                <a:latin typeface="AA Zuehlke" pitchFamily="2" charset="0"/>
              </a:rPr>
              <a:t>Organisation</a:t>
            </a:r>
            <a:endParaRPr lang="de-CH" sz="1400" dirty="0" smtClean="0">
              <a:latin typeface="AA Zuehlke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35284" y="4140126"/>
            <a:ext cx="2710800" cy="114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CH" sz="1400" dirty="0" smtClean="0">
                <a:latin typeface="AA Zuehlke" pitchFamily="2" charset="0"/>
              </a:rPr>
              <a:t>Oliver </a:t>
            </a:r>
            <a:r>
              <a:rPr lang="de-CH" sz="1400" dirty="0" err="1" smtClean="0">
                <a:latin typeface="AA Zuehlke" pitchFamily="2" charset="0"/>
              </a:rPr>
              <a:t>Gepp</a:t>
            </a:r>
            <a:endParaRPr lang="de-CH" sz="1400" dirty="0" smtClean="0">
              <a:latin typeface="AA Zuehlke" pitchFamily="2" charset="0"/>
            </a:endParaRPr>
          </a:p>
          <a:p>
            <a:r>
              <a:rPr lang="de-CH" sz="1400" dirty="0" smtClean="0">
                <a:latin typeface="AA Zuehlke" pitchFamily="2" charset="0"/>
                <a:hlinkClick r:id="rId4"/>
              </a:rPr>
              <a:t>oliver.gepp@zuehlke.com</a:t>
            </a:r>
            <a:endParaRPr lang="de-CH" sz="1400" dirty="0" smtClean="0">
              <a:latin typeface="AA Zuehlke" pitchFamily="2" charset="0"/>
            </a:endParaRPr>
          </a:p>
          <a:p>
            <a:endParaRPr lang="de-CH" sz="1400" dirty="0" smtClean="0"/>
          </a:p>
          <a:p>
            <a:r>
              <a:rPr lang="de-CH" sz="1400" dirty="0" smtClean="0"/>
              <a:t>Thema</a:t>
            </a:r>
            <a:r>
              <a:rPr lang="de-CH" sz="1400" dirty="0" smtClean="0">
                <a:latin typeface="AA Zuehlke" pitchFamily="2" charset="0"/>
              </a:rPr>
              <a:t>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84890" y="1545471"/>
            <a:ext cx="2710800" cy="114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CH" sz="1400" dirty="0" smtClean="0">
                <a:latin typeface="AA Zuehlke" pitchFamily="2" charset="0"/>
              </a:rPr>
              <a:t>Benjamin Müller</a:t>
            </a:r>
          </a:p>
          <a:p>
            <a:r>
              <a:rPr lang="de-CH" sz="1400" dirty="0" smtClean="0">
                <a:latin typeface="AA Zuehlke" pitchFamily="2" charset="0"/>
                <a:hlinkClick r:id="rId5"/>
              </a:rPr>
              <a:t>benjamin.mueller@zuehlke.com</a:t>
            </a:r>
            <a:endParaRPr lang="de-CH" sz="1400" dirty="0" smtClean="0">
              <a:latin typeface="AA Zuehlke" pitchFamily="2" charset="0"/>
            </a:endParaRPr>
          </a:p>
          <a:p>
            <a:endParaRPr lang="de-CH" sz="1400" dirty="0" smtClean="0"/>
          </a:p>
          <a:p>
            <a:r>
              <a:rPr lang="de-CH" sz="1400" dirty="0" smtClean="0"/>
              <a:t>Thema</a:t>
            </a:r>
            <a:r>
              <a:rPr lang="de-CH" sz="1400" dirty="0" smtClean="0">
                <a:latin typeface="AA Zuehlke" pitchFamily="2" charset="0"/>
              </a:rPr>
              <a:t>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13601" y="2853224"/>
            <a:ext cx="2710800" cy="114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CH" sz="1400" dirty="0" smtClean="0">
                <a:latin typeface="AA Zuehlke" pitchFamily="2" charset="0"/>
              </a:rPr>
              <a:t>Roman Rast</a:t>
            </a:r>
          </a:p>
          <a:p>
            <a:r>
              <a:rPr lang="de-CH" sz="1400" dirty="0" smtClean="0">
                <a:latin typeface="AA Zuehlke" pitchFamily="2" charset="0"/>
                <a:hlinkClick r:id="rId6"/>
              </a:rPr>
              <a:t>roman.rast@zuehlke.com</a:t>
            </a:r>
            <a:endParaRPr lang="de-CH" sz="1400" dirty="0" smtClean="0">
              <a:latin typeface="AA Zuehlke" pitchFamily="2" charset="0"/>
            </a:endParaRPr>
          </a:p>
          <a:p>
            <a:endParaRPr lang="de-CH" sz="1400" dirty="0" smtClean="0"/>
          </a:p>
          <a:p>
            <a:r>
              <a:rPr lang="de-CH" sz="1400" dirty="0" smtClean="0"/>
              <a:t>Thema</a:t>
            </a:r>
            <a:r>
              <a:rPr lang="de-CH" sz="1400" dirty="0" smtClean="0">
                <a:latin typeface="AA Zuehlke" pitchFamily="2" charset="0"/>
              </a:rPr>
              <a:t>:</a:t>
            </a:r>
          </a:p>
        </p:txBody>
      </p:sp>
      <p:pic>
        <p:nvPicPr>
          <p:cNvPr id="29" name="Picture 4" descr="http://www.digi-news.ch/schulen/20100624/uploads/apple_logo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0000" r="90000">
                        <a14:foregroundMark x1="56444" y1="12162" x2="56444" y2="1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6" r="15609"/>
          <a:stretch/>
        </p:blipFill>
        <p:spPr bwMode="auto">
          <a:xfrm>
            <a:off x="2105955" y="4710726"/>
            <a:ext cx="32730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www.dosenfischer.de/wp-content/uploads/2009/06/android_vector-580x43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287" b="92644" l="22069" r="78448">
                        <a14:foregroundMark x1="27931" y1="45287" x2="27931" y2="45287"/>
                        <a14:foregroundMark x1="74310" y1="48506" x2="74310" y2="48506"/>
                        <a14:foregroundMark x1="48621" y1="21149" x2="48621" y2="21149"/>
                        <a14:foregroundMark x1="42586" y1="25977" x2="42586" y2="25977"/>
                        <a14:foregroundMark x1="58103" y1="25517" x2="58103" y2="25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04" t="7413" r="21232" b="3409"/>
          <a:stretch/>
        </p:blipFill>
        <p:spPr bwMode="auto">
          <a:xfrm>
            <a:off x="5922936" y="2151842"/>
            <a:ext cx="30983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D:\Data\My Pictures\Icon Library\INCORS Vista Icon Library\v_collections_png\objects_people_industries\128x128\shadow\users3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53530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22. </a:t>
            </a:r>
            <a:r>
              <a:rPr lang="en-US" dirty="0" err="1" smtClean="0"/>
              <a:t>Februar</a:t>
            </a:r>
            <a:r>
              <a:rPr lang="en-US" dirty="0" smtClean="0"/>
              <a:t> 2016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E4EA573B-822F-47D0-B29B-95448B404870}" type="slidenum">
              <a:rPr lang="de-CH" smtClean="0"/>
              <a:t>5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7" y="1551903"/>
            <a:ext cx="1134000" cy="113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50" y="1551903"/>
            <a:ext cx="1134000" cy="113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1" y="2812257"/>
            <a:ext cx="1211913" cy="12119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435284" y="2788326"/>
            <a:ext cx="2710800" cy="114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CH" sz="1400" dirty="0" smtClean="0">
                <a:latin typeface="AA Zuehlke" pitchFamily="2" charset="0"/>
              </a:rPr>
              <a:t>Patrick </a:t>
            </a:r>
            <a:r>
              <a:rPr lang="de-CH" sz="1400" dirty="0" err="1" smtClean="0">
                <a:latin typeface="AA Zuehlke" pitchFamily="2" charset="0"/>
              </a:rPr>
              <a:t>Jayet</a:t>
            </a:r>
            <a:endParaRPr lang="de-CH" sz="1400" dirty="0" smtClean="0">
              <a:latin typeface="AA Zuehlke" pitchFamily="2" charset="0"/>
            </a:endParaRPr>
          </a:p>
          <a:p>
            <a:r>
              <a:rPr lang="de-CH" sz="1400" dirty="0" smtClean="0">
                <a:latin typeface="AA Zuehlke" pitchFamily="2" charset="0"/>
                <a:hlinkClick r:id="rId4"/>
              </a:rPr>
              <a:t>Patrick.jayet@zuehlke.com</a:t>
            </a:r>
            <a:endParaRPr lang="de-CH" sz="1400" dirty="0" smtClean="0">
              <a:latin typeface="AA Zuehlke" pitchFamily="2" charset="0"/>
            </a:endParaRPr>
          </a:p>
          <a:p>
            <a:endParaRPr lang="de-CH" sz="1400" dirty="0" smtClean="0"/>
          </a:p>
          <a:p>
            <a:r>
              <a:rPr lang="de-CH" sz="1400" dirty="0" smtClean="0"/>
              <a:t>Thema</a:t>
            </a:r>
            <a:r>
              <a:rPr lang="de-CH" sz="1400" dirty="0" smtClean="0">
                <a:latin typeface="AA Zuehlke" pitchFamily="2" charset="0"/>
              </a:rPr>
              <a:t>:</a:t>
            </a:r>
          </a:p>
        </p:txBody>
      </p:sp>
      <p:pic>
        <p:nvPicPr>
          <p:cNvPr id="34" name="Picture 4" descr="http://www.digi-news.ch/schulen/20100624/uploads/apple_logo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0000" r="90000">
                        <a14:foregroundMark x1="56444" y1="12162" x2="56444" y2="121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36" r="15609"/>
          <a:stretch/>
        </p:blipFill>
        <p:spPr bwMode="auto">
          <a:xfrm>
            <a:off x="2113909" y="3411327"/>
            <a:ext cx="327305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50" y="2810930"/>
            <a:ext cx="1134000" cy="1134000"/>
          </a:xfrm>
          <a:prstGeom prst="rect">
            <a:avLst/>
          </a:prstGeom>
        </p:spPr>
      </p:pic>
      <p:pic>
        <p:nvPicPr>
          <p:cNvPr id="10242" name="Picture 2" descr="https://angular.io/resources/images/cardboard/Ionic_Logo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43" y="3524354"/>
            <a:ext cx="751343" cy="26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6" y="4143880"/>
            <a:ext cx="1197607" cy="119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8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363995" y="2787399"/>
            <a:ext cx="6273432" cy="128320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200" dirty="0" err="1" smtClean="0">
              <a:latin typeface="AA Zuehlke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«Flughöhe» des Workshops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22. </a:t>
            </a:r>
            <a:r>
              <a:rPr lang="en-US" dirty="0" err="1" smtClean="0"/>
              <a:t>Februar</a:t>
            </a:r>
            <a:r>
              <a:rPr lang="en-US" dirty="0" smtClean="0"/>
              <a:t> 2016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64793908-C8ED-4E0A-BF51-0DFE39903E9E}" type="slidenum">
              <a:rPr lang="de-CH" smtClean="0"/>
              <a:t>6</a:t>
            </a:fld>
            <a:r>
              <a:rPr lang="de-CH" smtClean="0"/>
              <a:t> von 29</a:t>
            </a:r>
            <a:endParaRPr lang="de-CH" dirty="0"/>
          </a:p>
        </p:txBody>
      </p:sp>
      <p:sp>
        <p:nvSpPr>
          <p:cNvPr id="12" name="TextBox 11"/>
          <p:cNvSpPr txBox="1"/>
          <p:nvPr/>
        </p:nvSpPr>
        <p:spPr>
          <a:xfrm>
            <a:off x="80793" y="3143844"/>
            <a:ext cx="1211913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de-CH" sz="2200" dirty="0" smtClean="0">
                <a:latin typeface="AA Zuehlke" pitchFamily="2" charset="0"/>
              </a:rPr>
              <a:t>Beginner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793" y="4468869"/>
            <a:ext cx="1211913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de-CH" sz="2200" dirty="0" err="1" smtClean="0">
                <a:latin typeface="AA Zuehlke" pitchFamily="2" charset="0"/>
              </a:rPr>
              <a:t>Advanced</a:t>
            </a:r>
            <a:endParaRPr lang="de-CH" sz="2200" dirty="0" smtClean="0">
              <a:latin typeface="AA Zuehlke" pitchFamily="2" charset="0"/>
            </a:endParaRPr>
          </a:p>
        </p:txBody>
      </p:sp>
      <p:sp>
        <p:nvSpPr>
          <p:cNvPr id="23" name="Isosceles Triangle 22"/>
          <p:cNvSpPr/>
          <p:nvPr/>
        </p:nvSpPr>
        <p:spPr>
          <a:xfrm rot="10800000">
            <a:off x="4072977" y="2783782"/>
            <a:ext cx="998045" cy="257002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200" dirty="0" err="1" smtClean="0">
              <a:latin typeface="AA Zuehlke" pitchFamily="2" charset="0"/>
            </a:endParaRPr>
          </a:p>
        </p:txBody>
      </p:sp>
      <p:sp>
        <p:nvSpPr>
          <p:cNvPr id="35" name="Isosceles Triangle 34"/>
          <p:cNvSpPr/>
          <p:nvPr/>
        </p:nvSpPr>
        <p:spPr>
          <a:xfrm rot="10800000">
            <a:off x="2789776" y="2787399"/>
            <a:ext cx="1018990" cy="3849606"/>
          </a:xfrm>
          <a:prstGeom prst="triangl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200" dirty="0" err="1" smtClean="0">
              <a:latin typeface="AA Zuehlke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793" y="5752071"/>
            <a:ext cx="1211913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de-CH" sz="2200" dirty="0" smtClean="0">
                <a:latin typeface="AA Zuehlke" pitchFamily="2" charset="0"/>
              </a:rPr>
              <a:t>Expert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2082" y="2787399"/>
            <a:ext cx="883983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2082" y="4070601"/>
            <a:ext cx="8839836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52082" y="5353803"/>
            <a:ext cx="8839836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7719708" y="2929977"/>
            <a:ext cx="1272209" cy="926756"/>
          </a:xfrm>
          <a:prstGeom prst="wedgeRectCallout">
            <a:avLst>
              <a:gd name="adj1" fmla="val -76777"/>
              <a:gd name="adj2" fmla="val -23304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200" dirty="0" smtClean="0">
                <a:solidFill>
                  <a:schemeClr val="tx1"/>
                </a:solidFill>
                <a:latin typeface="AA Zuehlke" pitchFamily="2" charset="0"/>
              </a:rPr>
              <a:t>Dieser Kurs</a:t>
            </a:r>
          </a:p>
        </p:txBody>
      </p:sp>
      <p:sp>
        <p:nvSpPr>
          <p:cNvPr id="37" name="Rectangular Callout 36"/>
          <p:cNvSpPr/>
          <p:nvPr/>
        </p:nvSpPr>
        <p:spPr>
          <a:xfrm>
            <a:off x="5111095" y="4248824"/>
            <a:ext cx="3096644" cy="534667"/>
          </a:xfrm>
          <a:prstGeom prst="wedgeRectCallout">
            <a:avLst>
              <a:gd name="adj1" fmla="val -62356"/>
              <a:gd name="adj2" fmla="val -20373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200" dirty="0" smtClean="0">
                <a:solidFill>
                  <a:schemeClr val="tx1"/>
                </a:solidFill>
                <a:latin typeface="AA Zuehlke" pitchFamily="2" charset="0"/>
              </a:rPr>
              <a:t>Semesterarbeit</a:t>
            </a:r>
          </a:p>
        </p:txBody>
      </p:sp>
      <p:sp>
        <p:nvSpPr>
          <p:cNvPr id="38" name="Rectangular Callout 37"/>
          <p:cNvSpPr/>
          <p:nvPr/>
        </p:nvSpPr>
        <p:spPr>
          <a:xfrm>
            <a:off x="5111093" y="5517293"/>
            <a:ext cx="3096646" cy="463378"/>
          </a:xfrm>
          <a:prstGeom prst="wedgeRectCallout">
            <a:avLst>
              <a:gd name="adj1" fmla="val -104699"/>
              <a:gd name="adj2" fmla="val -23304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2200" dirty="0" smtClean="0">
                <a:solidFill>
                  <a:schemeClr val="tx1"/>
                </a:solidFill>
                <a:latin typeface="AA Zuehlke" pitchFamily="2" charset="0"/>
              </a:rPr>
              <a:t>&gt; </a:t>
            </a:r>
            <a:r>
              <a:rPr lang="de-CH" sz="2200" dirty="0">
                <a:solidFill>
                  <a:schemeClr val="tx1"/>
                </a:solidFill>
                <a:latin typeface="AA Zuehlke" pitchFamily="2" charset="0"/>
              </a:rPr>
              <a:t>1 Jahr </a:t>
            </a:r>
            <a:r>
              <a:rPr lang="de-CH" sz="2200" dirty="0" smtClean="0">
                <a:solidFill>
                  <a:schemeClr val="tx1"/>
                </a:solidFill>
                <a:latin typeface="AA Zuehlke" pitchFamily="2" charset="0"/>
              </a:rPr>
              <a:t>Projekterfahrung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93" y="2299373"/>
            <a:ext cx="914400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de-CH" sz="2200" dirty="0" smtClean="0">
                <a:latin typeface="AA Zuehlke" pitchFamily="2" charset="0"/>
              </a:rPr>
              <a:t>Level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0884" y="1575486"/>
            <a:ext cx="914400" cy="457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CH" sz="2200" dirty="0" smtClean="0">
              <a:latin typeface="AA Zuehlke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52082" y="1596828"/>
            <a:ext cx="1128347" cy="11192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6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35" grpId="0" animBg="1"/>
      <p:bldP spid="24" grpId="0" animBg="1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Wir müssen noch etwas über euch wissen,</a:t>
            </a:r>
            <a:br>
              <a:rPr lang="de-CH" dirty="0" smtClean="0"/>
            </a:br>
            <a:r>
              <a:rPr lang="de-CH" dirty="0" smtClean="0"/>
              <a:t>um den Workshop euren Bedürfnissen anzupassen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CH" dirty="0"/>
              <a:t>Was ist dein Erfahrungslevel </a:t>
            </a:r>
            <a:r>
              <a:rPr lang="de-CH" dirty="0" smtClean="0"/>
              <a:t>in</a:t>
            </a:r>
            <a:endParaRPr lang="de-CH" dirty="0"/>
          </a:p>
          <a:p>
            <a:pPr lvl="2"/>
            <a:r>
              <a:rPr lang="de-CH" dirty="0"/>
              <a:t>Java</a:t>
            </a:r>
          </a:p>
          <a:p>
            <a:pPr lvl="2"/>
            <a:r>
              <a:rPr lang="de-CH" dirty="0" smtClean="0"/>
              <a:t>Swift</a:t>
            </a:r>
            <a:endParaRPr lang="de-CH" dirty="0"/>
          </a:p>
          <a:p>
            <a:pPr lvl="2"/>
            <a:r>
              <a:rPr lang="de-CH" dirty="0"/>
              <a:t>HTML und </a:t>
            </a:r>
            <a:r>
              <a:rPr lang="de-CH" dirty="0" smtClean="0"/>
              <a:t>JavaScript</a:t>
            </a:r>
          </a:p>
          <a:p>
            <a:pPr lvl="2"/>
            <a:r>
              <a:rPr lang="de-CH" dirty="0" err="1" smtClean="0"/>
              <a:t>AngularJS</a:t>
            </a:r>
            <a:endParaRPr lang="de-CH" dirty="0"/>
          </a:p>
          <a:p>
            <a:pPr lvl="1"/>
            <a:r>
              <a:rPr lang="de-CH" dirty="0" smtClean="0"/>
              <a:t>Was </a:t>
            </a:r>
            <a:r>
              <a:rPr lang="de-CH" dirty="0"/>
              <a:t>ist dein Erfahrungslevel in</a:t>
            </a:r>
          </a:p>
          <a:p>
            <a:pPr lvl="2"/>
            <a:r>
              <a:rPr lang="de-CH" dirty="0" smtClean="0"/>
              <a:t>Android </a:t>
            </a:r>
            <a:r>
              <a:rPr lang="de-CH" dirty="0"/>
              <a:t>Entwicklung</a:t>
            </a:r>
          </a:p>
          <a:p>
            <a:pPr lvl="2"/>
            <a:r>
              <a:rPr lang="de-CH" dirty="0"/>
              <a:t>iOS Entwicklung</a:t>
            </a:r>
          </a:p>
          <a:p>
            <a:pPr lvl="2"/>
            <a:r>
              <a:rPr lang="de-CH" dirty="0" err="1" smtClean="0"/>
              <a:t>Ionic</a:t>
            </a:r>
            <a:r>
              <a:rPr lang="de-CH" dirty="0" smtClean="0"/>
              <a:t> Entwicklung</a:t>
            </a:r>
            <a:endParaRPr lang="de-CH" dirty="0"/>
          </a:p>
          <a:p>
            <a:pPr lvl="1"/>
            <a:r>
              <a:rPr lang="de-CH" dirty="0"/>
              <a:t>Was erwartest du von diesem Workshop</a:t>
            </a:r>
          </a:p>
          <a:p>
            <a:pPr lvl="2"/>
            <a:r>
              <a:rPr lang="de-CH" dirty="0"/>
              <a:t>Do’s</a:t>
            </a:r>
          </a:p>
          <a:p>
            <a:pPr lvl="2"/>
            <a:r>
              <a:rPr lang="de-CH" dirty="0"/>
              <a:t>Don’ts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smtClean="0"/>
              <a:t>Workshop 6 (ws6C) native Entwicklung für mobile Geräte | Tobias Zürcher</a:t>
            </a:r>
            <a:endParaRPr lang="de-CH" dirty="0"/>
          </a:p>
        </p:txBody>
      </p:sp>
      <p:cxnSp>
        <p:nvCxnSpPr>
          <p:cNvPr id="9" name="MarginLineAStraight Connector 8"/>
          <p:cNvCxnSpPr>
            <a:cxnSpLocks/>
          </p:cNvCxnSpPr>
          <p:nvPr>
            <p:custDataLst>
              <p:tags r:id="rId1"/>
            </p:custDataLst>
          </p:nvPr>
        </p:nvCxnSpPr>
        <p:spPr>
          <a:xfrm>
            <a:off x="7851775" y="5353050"/>
            <a:ext cx="1139825" cy="0"/>
          </a:xfrm>
          <a:prstGeom prst="line">
            <a:avLst/>
          </a:prstGeom>
          <a:ln w="25400" cap="flat" cmpd="sng" algn="ctr">
            <a:solidFill>
              <a:srgbClr val="FF820A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D:\Data\My Pictures\Icon Library\INCORS Vista Icon Library\v_collections_png\software_graphics_media\128x128\shadow\compr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75" y="537499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17. </a:t>
            </a:r>
            <a:r>
              <a:rPr lang="en-US" dirty="0" err="1" smtClean="0"/>
              <a:t>Februar</a:t>
            </a:r>
            <a:r>
              <a:rPr lang="en-US" dirty="0" smtClean="0"/>
              <a:t> 2014</a:t>
            </a:r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00A590F2-F6EC-4E6E-8C25-7ADF31754606}" type="slidenum">
              <a:rPr lang="de-CH" smtClean="0"/>
              <a:t>7</a:t>
            </a:fld>
            <a:r>
              <a:rPr lang="de-CH" smtClean="0"/>
              <a:t> von 29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8428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082" y="1646775"/>
            <a:ext cx="5086559" cy="2769531"/>
          </a:xfrm>
        </p:spPr>
        <p:txBody>
          <a:bodyPr/>
          <a:lstStyle/>
          <a:p>
            <a:r>
              <a:rPr lang="en-GB" dirty="0" smtClean="0"/>
              <a:t>iOS</a:t>
            </a:r>
          </a:p>
          <a:p>
            <a:pPr lvl="1"/>
            <a:r>
              <a:rPr lang="en-GB" dirty="0" smtClean="0"/>
              <a:t>Objective-C (1980)</a:t>
            </a:r>
          </a:p>
          <a:p>
            <a:pPr lvl="1"/>
            <a:r>
              <a:rPr lang="en-GB" dirty="0" smtClean="0"/>
              <a:t>Swift (2014)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Native iOS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smtClean="0"/>
              <a:t>22. </a:t>
            </a:r>
            <a:r>
              <a:rPr lang="de-CH" dirty="0" smtClean="0"/>
              <a:t>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8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3074" name="Picture 2" descr="https://devimages.apple.com.edgekey.net/assets/elements/icons/swift/swift-128x1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662" y="181233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ncrypted-tbn1.gstatic.com/images?q=tbn:ANd9GcRXEgABxti9XMGlK4Hwg6oDNCHMXdZ_53_EVMY77-3PsPiTYiVyFUH0Ypx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88" y="155627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4.mzstatic.com/eu/r30/Purple49/v4/0a/56/54/0a565452-a95b-f9fa-9b22-63b00631af0f/icon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9" y="4640913"/>
            <a:ext cx="1354491" cy="135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a3.mzstatic.com/us/r1000/093/Purple/v4/88/1d/2b/881d2b73-7f72-b933-560d-5ad9f0091497/mzl.zyfmvdur.800x500-7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759" y="3608904"/>
            <a:ext cx="4205708" cy="262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30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smtClean="0"/>
              <a:t>Java </a:t>
            </a:r>
            <a:r>
              <a:rPr lang="en-GB" dirty="0" err="1" smtClean="0"/>
              <a:t>mit</a:t>
            </a:r>
            <a:r>
              <a:rPr lang="en-GB" dirty="0" smtClean="0"/>
              <a:t> XML </a:t>
            </a:r>
            <a:r>
              <a:rPr lang="en-GB" dirty="0" err="1" smtClean="0"/>
              <a:t>für</a:t>
            </a:r>
            <a:r>
              <a:rPr lang="en-GB" dirty="0" smtClean="0"/>
              <a:t> GUI </a:t>
            </a:r>
            <a:r>
              <a:rPr lang="en-GB" dirty="0" err="1" smtClean="0"/>
              <a:t>Deklaration</a:t>
            </a:r>
            <a:endParaRPr lang="en-GB" dirty="0" smtClean="0"/>
          </a:p>
          <a:p>
            <a:pPr lvl="1"/>
            <a:r>
              <a:rPr lang="en-GB" dirty="0" err="1" smtClean="0"/>
              <a:t>Nicht</a:t>
            </a:r>
            <a:r>
              <a:rPr lang="en-GB" dirty="0" smtClean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</a:t>
            </a:r>
            <a:r>
              <a:rPr lang="en-GB" dirty="0" err="1" smtClean="0"/>
              <a:t>Kurs</a:t>
            </a:r>
            <a:r>
              <a:rPr lang="en-GB" dirty="0" smtClean="0"/>
              <a:t>:</a:t>
            </a:r>
          </a:p>
          <a:p>
            <a:pPr lvl="2"/>
            <a:r>
              <a:rPr lang="en-GB" dirty="0" err="1" smtClean="0"/>
              <a:t>Kotlin</a:t>
            </a:r>
            <a:endParaRPr lang="en-GB" dirty="0" smtClean="0"/>
          </a:p>
          <a:p>
            <a:pPr lvl="2"/>
            <a:r>
              <a:rPr lang="en-GB" dirty="0" smtClean="0"/>
              <a:t>Go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Android Development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 smtClean="0"/>
              <a:t>22. Februar 2016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/>
              <a:t>Workshop 6 (ws6C) native Entwicklung für mobile Geräte |  Tobias Zürcher</a:t>
            </a:r>
            <a:endParaRPr lang="de-C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smtClean="0"/>
              <a:t>Folie </a:t>
            </a:r>
            <a:fld id="{B847CFE6-D550-4DEF-A66B-2D7409DE8B12}" type="slidenum">
              <a:rPr lang="de-CH" smtClean="0"/>
              <a:t>9</a:t>
            </a:fld>
            <a:r>
              <a:rPr lang="de-CH" smtClean="0"/>
              <a:t> von 29</a:t>
            </a:r>
            <a:endParaRPr lang="de-CH" dirty="0"/>
          </a:p>
        </p:txBody>
      </p:sp>
      <p:pic>
        <p:nvPicPr>
          <p:cNvPr id="7" name="Picture 10" descr="http://www.dumetschool.com/images/fck/memulai-android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558" y="2716110"/>
            <a:ext cx="5937868" cy="386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clipse.org/eclipse.org-common/themes/solstice/public/images/logo/eclipse-800x18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4" y="5685480"/>
            <a:ext cx="2730218" cy="64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8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002"/>
  <p:tag name="LANGUAGE" val="2055"/>
  <p:tag name="AUTHOR" val="Romano Roth"/>
  <p:tag name="PAGEOFPAGE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ginLine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ginLine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ginLine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ginLine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ginLine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ginLine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ginLine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utho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utho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uth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Presentation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uth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arginLineA"/>
</p:tagLst>
</file>

<file path=ppt/theme/theme1.xml><?xml version="1.0" encoding="utf-8"?>
<a:theme xmlns:a="http://schemas.openxmlformats.org/drawingml/2006/main" name="Zuehlke">
  <a:themeElements>
    <a:clrScheme name="Zuehlke">
      <a:dk1>
        <a:srgbClr val="000000"/>
      </a:dk1>
      <a:lt1>
        <a:srgbClr val="FFFFFF"/>
      </a:lt1>
      <a:dk2>
        <a:srgbClr val="808080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 Medium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000000"/>
        </a:dk1>
        <a:lt1>
          <a:srgbClr val="FFFFFF"/>
        </a:lt1>
        <a:dk2>
          <a:srgbClr val="808080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0D074605A6F6498329FEB4C0A45E19" ma:contentTypeVersion="0" ma:contentTypeDescription="Create a new document." ma:contentTypeScope="" ma:versionID="c77db67c3962a48abaa3274b5bdd200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76D207-F874-4123-8E02-242B0CBDE3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03E93C-D032-4246-8A25-5199B318792A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7FD4893-8B8D-45E7-BD1A-71E47E2CBA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1720</Words>
  <Application>Microsoft Office PowerPoint</Application>
  <PresentationFormat>On-screen Show (4:3)</PresentationFormat>
  <Paragraphs>441</Paragraphs>
  <Slides>36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Wingdings</vt:lpstr>
      <vt:lpstr>Arial</vt:lpstr>
      <vt:lpstr>Calibri</vt:lpstr>
      <vt:lpstr>AA Zuehlke Medium</vt:lpstr>
      <vt:lpstr>AA Zuehlke</vt:lpstr>
      <vt:lpstr>Times New Roman</vt:lpstr>
      <vt:lpstr>Zuehlke</vt:lpstr>
      <vt:lpstr>Image</vt:lpstr>
      <vt:lpstr>Workshop 6 (ws6C)  Mobile App Development</vt:lpstr>
      <vt:lpstr>Über mich Tobias Zürcher</vt:lpstr>
      <vt:lpstr>Facts &amp; Figures</vt:lpstr>
      <vt:lpstr>Was werdet Ihr lernen?</vt:lpstr>
      <vt:lpstr>Das Team: Workshop 6 (ws6C)  native Entwicklung für mobile Geräte</vt:lpstr>
      <vt:lpstr>«Flughöhe» des Workshops</vt:lpstr>
      <vt:lpstr>Wir müssen noch etwas über euch wissen, um den Workshop euren Bedürfnissen anzupassen</vt:lpstr>
      <vt:lpstr>Native iOS</vt:lpstr>
      <vt:lpstr>Android Development</vt:lpstr>
      <vt:lpstr>Android IDE’s</vt:lpstr>
      <vt:lpstr>Es gibt auch noch mehr…</vt:lpstr>
      <vt:lpstr>Unterschiedliche App Typen</vt:lpstr>
      <vt:lpstr>Hybrid Application?</vt:lpstr>
      <vt:lpstr>Hybrid Mobile App Development</vt:lpstr>
      <vt:lpstr>Ionic</vt:lpstr>
      <vt:lpstr>Möglichkeiten zur Entwicklung von Apps Übersicht</vt:lpstr>
      <vt:lpstr>Was ist nun die beste Lösung?</vt:lpstr>
      <vt:lpstr>Mark Zuckerberg…</vt:lpstr>
      <vt:lpstr>Die Antwort: Fastbook mit Sencha</vt:lpstr>
      <vt:lpstr>PowerPoint Presentation</vt:lpstr>
      <vt:lpstr>Was Analysten sagen</vt:lpstr>
      <vt:lpstr>Was denkt ihr?</vt:lpstr>
      <vt:lpstr>Pro &amp; Contra Native App</vt:lpstr>
      <vt:lpstr>Pro &amp; Contra Web App</vt:lpstr>
      <vt:lpstr>Pro &amp; Contra Hybrid App</vt:lpstr>
      <vt:lpstr>Wichtige Fragen für den Entscheid</vt:lpstr>
      <vt:lpstr>PowerPoint Presentation</vt:lpstr>
      <vt:lpstr>Xamarin</vt:lpstr>
      <vt:lpstr>Cross Compilation</vt:lpstr>
      <vt:lpstr>Native UI mit geteiltem Code</vt:lpstr>
      <vt:lpstr>Unser Plan</vt:lpstr>
      <vt:lpstr>Testat: App Projekt</vt:lpstr>
      <vt:lpstr>Resultat Detail: Präsentation 13.06</vt:lpstr>
      <vt:lpstr>Seid Ihr bereit? 29.02.2016 – 23.02.2016  </vt:lpstr>
      <vt:lpstr>Gruppenbildung Track 1</vt:lpstr>
      <vt:lpstr>Gruppenbildung Track 2</vt:lpstr>
    </vt:vector>
  </TitlesOfParts>
  <Company>Zühlke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FHNW Mobile Workshop</dc:title>
  <dc:creator>Tobias.Zuercher@zuehlke.com</dc:creator>
  <cp:lastModifiedBy>Zuercher, Tobias</cp:lastModifiedBy>
  <cp:revision>924</cp:revision>
  <cp:lastPrinted>2013-02-18T07:17:29Z</cp:lastPrinted>
  <dcterms:created xsi:type="dcterms:W3CDTF">2010-09-09T06:40:38Z</dcterms:created>
  <dcterms:modified xsi:type="dcterms:W3CDTF">2016-02-24T12:19:41Z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0x010100E40D074605A6F6498329FEB4C0A45E19</vt:lpwstr>
  </property>
</Properties>
</file>